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77" r:id="rId3"/>
    <p:sldId id="275" r:id="rId4"/>
    <p:sldId id="276" r:id="rId5"/>
    <p:sldId id="257" r:id="rId6"/>
    <p:sldId id="259" r:id="rId7"/>
    <p:sldId id="258" r:id="rId8"/>
    <p:sldId id="274" r:id="rId9"/>
    <p:sldId id="260" r:id="rId10"/>
    <p:sldId id="261" r:id="rId11"/>
    <p:sldId id="262" r:id="rId12"/>
    <p:sldId id="269" r:id="rId13"/>
    <p:sldId id="265" r:id="rId14"/>
    <p:sldId id="264" r:id="rId15"/>
    <p:sldId id="266" r:id="rId16"/>
    <p:sldId id="267" r:id="rId17"/>
    <p:sldId id="263" r:id="rId18"/>
    <p:sldId id="268" r:id="rId19"/>
    <p:sldId id="270" r:id="rId20"/>
    <p:sldId id="272" r:id="rId21"/>
    <p:sldId id="271" r:id="rId22"/>
    <p:sldId id="278" r:id="rId23"/>
    <p:sldId id="273" r:id="rId2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9" autoAdjust="0"/>
    <p:restoredTop sz="80510" autoAdjust="0"/>
  </p:normalViewPr>
  <p:slideViewPr>
    <p:cSldViewPr snapToGrid="0">
      <p:cViewPr varScale="1">
        <p:scale>
          <a:sx n="44" d="100"/>
          <a:sy n="44" d="100"/>
        </p:scale>
        <p:origin x="1037"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689734-CAB9-420E-8DFA-A9557A41F8D2}" type="datetimeFigureOut">
              <a:rPr lang="pl-PL" smtClean="0"/>
              <a:t>24.02.2021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FDA713-5397-4171-847D-9F0A4B985614}" type="slidenum">
              <a:rPr lang="pl-PL" smtClean="0"/>
              <a:t>‹#›</a:t>
            </a:fld>
            <a:endParaRPr lang="pl-PL"/>
          </a:p>
        </p:txBody>
      </p:sp>
    </p:spTree>
    <p:extLst>
      <p:ext uri="{BB962C8B-B14F-4D97-AF65-F5344CB8AC3E}">
        <p14:creationId xmlns:p14="http://schemas.microsoft.com/office/powerpoint/2010/main" val="2243809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sip.lex.pl/#/document/17673497?cm=DOCUMENT"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b="1" i="0" u="none" strike="noStrike" dirty="0">
                <a:solidFill>
                  <a:srgbClr val="000000"/>
                </a:solidFill>
                <a:effectLst/>
                <a:latin typeface="Times New Roman" panose="02020603050405020304" pitchFamily="18" charset="0"/>
              </a:rPr>
              <a:t>Art.  36.  [Autobusy zeroemisyjne we flocie pojazdów komunikacji miejskiej] </a:t>
            </a:r>
            <a:r>
              <a:rPr lang="pl-PL" b="0" i="0" u="none" strike="noStrike" dirty="0">
                <a:solidFill>
                  <a:srgbClr val="000000"/>
                </a:solidFill>
                <a:effectLst/>
                <a:latin typeface="Times New Roman" panose="02020603050405020304" pitchFamily="18" charset="0"/>
              </a:rPr>
              <a:t>1.  Jednostka samorządu terytorialnego, z wyłączeniem gmin i powiatów, których liczba mieszkańców nie przekracza 50 000, świadczy usługę lub zleca świadczenie usługi komunikacji miejskiej w rozumieniu </a:t>
            </a:r>
            <a:r>
              <a:rPr lang="pl-PL" b="0" i="0" u="none" strike="noStrike" dirty="0">
                <a:solidFill>
                  <a:srgbClr val="1B7AB8"/>
                </a:solidFill>
                <a:effectLst/>
                <a:latin typeface="Times New Roman" panose="02020603050405020304" pitchFamily="18" charset="0"/>
                <a:hlinkClick r:id="rId3"/>
              </a:rPr>
              <a:t>ustawy</a:t>
            </a:r>
            <a:r>
              <a:rPr lang="pl-PL" b="0" i="0" u="none" strike="noStrike" dirty="0">
                <a:solidFill>
                  <a:srgbClr val="000000"/>
                </a:solidFill>
                <a:effectLst/>
                <a:latin typeface="Times New Roman" panose="02020603050405020304" pitchFamily="18" charset="0"/>
              </a:rPr>
              <a:t> z dnia 16 grudnia 2010 r. o publicznym transporcie zbiorowym (Dz. U. z 2020 r. poz. 1944) podmiotowi, którego udział autobusów zeroemisyjnych we flocie użytkowanych pojazdów na obszarze tej jednostki samorządu terytorialnego wynosi co najmniej 30%.</a:t>
            </a:r>
          </a:p>
          <a:p>
            <a:endParaRPr lang="pl-PL" dirty="0"/>
          </a:p>
        </p:txBody>
      </p:sp>
      <p:sp>
        <p:nvSpPr>
          <p:cNvPr id="4" name="Symbol zastępczy numeru slajdu 3"/>
          <p:cNvSpPr>
            <a:spLocks noGrp="1"/>
          </p:cNvSpPr>
          <p:nvPr>
            <p:ph type="sldNum" sz="quarter" idx="5"/>
          </p:nvPr>
        </p:nvSpPr>
        <p:spPr/>
        <p:txBody>
          <a:bodyPr/>
          <a:lstStyle/>
          <a:p>
            <a:fld id="{88FDA713-5397-4171-847D-9F0A4B985614}" type="slidenum">
              <a:rPr lang="pl-PL" smtClean="0"/>
              <a:t>9</a:t>
            </a:fld>
            <a:endParaRPr lang="pl-PL"/>
          </a:p>
        </p:txBody>
      </p:sp>
    </p:spTree>
    <p:extLst>
      <p:ext uri="{BB962C8B-B14F-4D97-AF65-F5344CB8AC3E}">
        <p14:creationId xmlns:p14="http://schemas.microsoft.com/office/powerpoint/2010/main" val="1783105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3E9FB9-D258-4BD6-B1FF-DEB900A853D1}"/>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49E47315-C90D-4271-9015-7500F72158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7F287D7E-0528-4448-A169-705269EA2065}"/>
              </a:ext>
            </a:extLst>
          </p:cNvPr>
          <p:cNvSpPr>
            <a:spLocks noGrp="1"/>
          </p:cNvSpPr>
          <p:nvPr>
            <p:ph type="dt" sz="half" idx="10"/>
          </p:nvPr>
        </p:nvSpPr>
        <p:spPr/>
        <p:txBody>
          <a:bodyPr/>
          <a:lstStyle/>
          <a:p>
            <a:fld id="{88B81798-1B65-446D-9765-303020EE0150}" type="datetime1">
              <a:rPr lang="pl-PL" smtClean="0"/>
              <a:t>24.02.2021</a:t>
            </a:fld>
            <a:endParaRPr lang="pl-PL"/>
          </a:p>
        </p:txBody>
      </p:sp>
      <p:sp>
        <p:nvSpPr>
          <p:cNvPr id="5" name="Symbol zastępczy stopki 4">
            <a:extLst>
              <a:ext uri="{FF2B5EF4-FFF2-40B4-BE49-F238E27FC236}">
                <a16:creationId xmlns:a16="http://schemas.microsoft.com/office/drawing/2014/main" id="{FD24C280-9AC2-4A1F-A75A-FB042A53358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37895BE-9328-4C84-A8C5-DB8A91FCBCE7}"/>
              </a:ext>
            </a:extLst>
          </p:cNvPr>
          <p:cNvSpPr>
            <a:spLocks noGrp="1"/>
          </p:cNvSpPr>
          <p:nvPr>
            <p:ph type="sldNum" sz="quarter" idx="12"/>
          </p:nvPr>
        </p:nvSpPr>
        <p:spPr/>
        <p:txBody>
          <a:bodyPr/>
          <a:lstStyle/>
          <a:p>
            <a:fld id="{42D8FA7E-1F84-4941-88FF-B2152BAD4CB5}" type="slidenum">
              <a:rPr lang="pl-PL" smtClean="0"/>
              <a:t>‹#›</a:t>
            </a:fld>
            <a:endParaRPr lang="pl-PL"/>
          </a:p>
        </p:txBody>
      </p:sp>
    </p:spTree>
    <p:extLst>
      <p:ext uri="{BB962C8B-B14F-4D97-AF65-F5344CB8AC3E}">
        <p14:creationId xmlns:p14="http://schemas.microsoft.com/office/powerpoint/2010/main" val="2010896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9A0017-FBAC-4AD0-8A6C-6390EF2274B5}"/>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3E49CCE1-A248-409C-B050-EAABD94BB336}"/>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9FCB892-9063-4BAA-BE4A-E5331DF59B70}"/>
              </a:ext>
            </a:extLst>
          </p:cNvPr>
          <p:cNvSpPr>
            <a:spLocks noGrp="1"/>
          </p:cNvSpPr>
          <p:nvPr>
            <p:ph type="dt" sz="half" idx="10"/>
          </p:nvPr>
        </p:nvSpPr>
        <p:spPr/>
        <p:txBody>
          <a:bodyPr/>
          <a:lstStyle/>
          <a:p>
            <a:fld id="{C669FBD4-D6EC-44FE-954C-A146B1F5F9B6}" type="datetime1">
              <a:rPr lang="pl-PL" smtClean="0"/>
              <a:t>24.02.2021</a:t>
            </a:fld>
            <a:endParaRPr lang="pl-PL"/>
          </a:p>
        </p:txBody>
      </p:sp>
      <p:sp>
        <p:nvSpPr>
          <p:cNvPr id="5" name="Symbol zastępczy stopki 4">
            <a:extLst>
              <a:ext uri="{FF2B5EF4-FFF2-40B4-BE49-F238E27FC236}">
                <a16:creationId xmlns:a16="http://schemas.microsoft.com/office/drawing/2014/main" id="{EC0BA4F8-0907-4B0E-9E57-86B3084D71E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0041F1A-B434-4FF9-AA6F-82CBA47534A8}"/>
              </a:ext>
            </a:extLst>
          </p:cNvPr>
          <p:cNvSpPr>
            <a:spLocks noGrp="1"/>
          </p:cNvSpPr>
          <p:nvPr>
            <p:ph type="sldNum" sz="quarter" idx="12"/>
          </p:nvPr>
        </p:nvSpPr>
        <p:spPr/>
        <p:txBody>
          <a:bodyPr/>
          <a:lstStyle/>
          <a:p>
            <a:fld id="{42D8FA7E-1F84-4941-88FF-B2152BAD4CB5}" type="slidenum">
              <a:rPr lang="pl-PL" smtClean="0"/>
              <a:t>‹#›</a:t>
            </a:fld>
            <a:endParaRPr lang="pl-PL"/>
          </a:p>
        </p:txBody>
      </p:sp>
    </p:spTree>
    <p:extLst>
      <p:ext uri="{BB962C8B-B14F-4D97-AF65-F5344CB8AC3E}">
        <p14:creationId xmlns:p14="http://schemas.microsoft.com/office/powerpoint/2010/main" val="610986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B8DEF2CE-B7EC-4CCE-BD8D-C2181B018693}"/>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5C652504-029C-41EC-972D-52C1683FE3E4}"/>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E8D46A0-F7CB-4792-A762-2E40563A04F0}"/>
              </a:ext>
            </a:extLst>
          </p:cNvPr>
          <p:cNvSpPr>
            <a:spLocks noGrp="1"/>
          </p:cNvSpPr>
          <p:nvPr>
            <p:ph type="dt" sz="half" idx="10"/>
          </p:nvPr>
        </p:nvSpPr>
        <p:spPr/>
        <p:txBody>
          <a:bodyPr/>
          <a:lstStyle/>
          <a:p>
            <a:fld id="{9C67FB8D-5BA7-49BA-B876-8C5EF9726DEE}" type="datetime1">
              <a:rPr lang="pl-PL" smtClean="0"/>
              <a:t>24.02.2021</a:t>
            </a:fld>
            <a:endParaRPr lang="pl-PL"/>
          </a:p>
        </p:txBody>
      </p:sp>
      <p:sp>
        <p:nvSpPr>
          <p:cNvPr id="5" name="Symbol zastępczy stopki 4">
            <a:extLst>
              <a:ext uri="{FF2B5EF4-FFF2-40B4-BE49-F238E27FC236}">
                <a16:creationId xmlns:a16="http://schemas.microsoft.com/office/drawing/2014/main" id="{C44292D5-353E-4C01-8FAB-2833FE20B8F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C7EC751-B0B5-4105-8DB7-7497E3992008}"/>
              </a:ext>
            </a:extLst>
          </p:cNvPr>
          <p:cNvSpPr>
            <a:spLocks noGrp="1"/>
          </p:cNvSpPr>
          <p:nvPr>
            <p:ph type="sldNum" sz="quarter" idx="12"/>
          </p:nvPr>
        </p:nvSpPr>
        <p:spPr/>
        <p:txBody>
          <a:bodyPr/>
          <a:lstStyle/>
          <a:p>
            <a:fld id="{42D8FA7E-1F84-4941-88FF-B2152BAD4CB5}" type="slidenum">
              <a:rPr lang="pl-PL" smtClean="0"/>
              <a:t>‹#›</a:t>
            </a:fld>
            <a:endParaRPr lang="pl-PL"/>
          </a:p>
        </p:txBody>
      </p:sp>
    </p:spTree>
    <p:extLst>
      <p:ext uri="{BB962C8B-B14F-4D97-AF65-F5344CB8AC3E}">
        <p14:creationId xmlns:p14="http://schemas.microsoft.com/office/powerpoint/2010/main" val="1322551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662CD5-D8FE-4599-A0C1-D8B614C0F851}"/>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4A189EDC-E4E7-423E-921E-D3BCE2BC75ED}"/>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C8BAE7B-4C26-4648-9942-09992B6D60D7}"/>
              </a:ext>
            </a:extLst>
          </p:cNvPr>
          <p:cNvSpPr>
            <a:spLocks noGrp="1"/>
          </p:cNvSpPr>
          <p:nvPr>
            <p:ph type="dt" sz="half" idx="10"/>
          </p:nvPr>
        </p:nvSpPr>
        <p:spPr/>
        <p:txBody>
          <a:bodyPr/>
          <a:lstStyle/>
          <a:p>
            <a:fld id="{9AC21D2F-668E-46E0-9C32-90A27475226C}" type="datetime1">
              <a:rPr lang="pl-PL" smtClean="0"/>
              <a:t>24.02.2021</a:t>
            </a:fld>
            <a:endParaRPr lang="pl-PL"/>
          </a:p>
        </p:txBody>
      </p:sp>
      <p:sp>
        <p:nvSpPr>
          <p:cNvPr id="5" name="Symbol zastępczy stopki 4">
            <a:extLst>
              <a:ext uri="{FF2B5EF4-FFF2-40B4-BE49-F238E27FC236}">
                <a16:creationId xmlns:a16="http://schemas.microsoft.com/office/drawing/2014/main" id="{B6D7DEF8-2D14-4DA5-BD3A-E05C142612F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766E331-0005-4858-BF8E-13BA3164E2CB}"/>
              </a:ext>
            </a:extLst>
          </p:cNvPr>
          <p:cNvSpPr>
            <a:spLocks noGrp="1"/>
          </p:cNvSpPr>
          <p:nvPr>
            <p:ph type="sldNum" sz="quarter" idx="12"/>
          </p:nvPr>
        </p:nvSpPr>
        <p:spPr/>
        <p:txBody>
          <a:bodyPr/>
          <a:lstStyle/>
          <a:p>
            <a:fld id="{42D8FA7E-1F84-4941-88FF-B2152BAD4CB5}" type="slidenum">
              <a:rPr lang="pl-PL" smtClean="0"/>
              <a:t>‹#›</a:t>
            </a:fld>
            <a:endParaRPr lang="pl-PL"/>
          </a:p>
        </p:txBody>
      </p:sp>
    </p:spTree>
    <p:extLst>
      <p:ext uri="{BB962C8B-B14F-4D97-AF65-F5344CB8AC3E}">
        <p14:creationId xmlns:p14="http://schemas.microsoft.com/office/powerpoint/2010/main" val="37403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ABEBB9-969C-429E-A244-7DB3709995FC}"/>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1E152FA0-FD5A-4852-B21C-48329DA7AA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BE5AFC77-6AFE-4587-992D-8A7E8C7A4D75}"/>
              </a:ext>
            </a:extLst>
          </p:cNvPr>
          <p:cNvSpPr>
            <a:spLocks noGrp="1"/>
          </p:cNvSpPr>
          <p:nvPr>
            <p:ph type="dt" sz="half" idx="10"/>
          </p:nvPr>
        </p:nvSpPr>
        <p:spPr/>
        <p:txBody>
          <a:bodyPr/>
          <a:lstStyle/>
          <a:p>
            <a:fld id="{D399E79E-5282-4BE4-94FF-4CAE4A57040B}" type="datetime1">
              <a:rPr lang="pl-PL" smtClean="0"/>
              <a:t>24.02.2021</a:t>
            </a:fld>
            <a:endParaRPr lang="pl-PL"/>
          </a:p>
        </p:txBody>
      </p:sp>
      <p:sp>
        <p:nvSpPr>
          <p:cNvPr id="5" name="Symbol zastępczy stopki 4">
            <a:extLst>
              <a:ext uri="{FF2B5EF4-FFF2-40B4-BE49-F238E27FC236}">
                <a16:creationId xmlns:a16="http://schemas.microsoft.com/office/drawing/2014/main" id="{E5839771-EC5C-4316-A74B-D1B2DEDD42E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5F9F770-EF83-40F2-991F-40542319EE2D}"/>
              </a:ext>
            </a:extLst>
          </p:cNvPr>
          <p:cNvSpPr>
            <a:spLocks noGrp="1"/>
          </p:cNvSpPr>
          <p:nvPr>
            <p:ph type="sldNum" sz="quarter" idx="12"/>
          </p:nvPr>
        </p:nvSpPr>
        <p:spPr/>
        <p:txBody>
          <a:bodyPr/>
          <a:lstStyle/>
          <a:p>
            <a:fld id="{42D8FA7E-1F84-4941-88FF-B2152BAD4CB5}" type="slidenum">
              <a:rPr lang="pl-PL" smtClean="0"/>
              <a:t>‹#›</a:t>
            </a:fld>
            <a:endParaRPr lang="pl-PL"/>
          </a:p>
        </p:txBody>
      </p:sp>
    </p:spTree>
    <p:extLst>
      <p:ext uri="{BB962C8B-B14F-4D97-AF65-F5344CB8AC3E}">
        <p14:creationId xmlns:p14="http://schemas.microsoft.com/office/powerpoint/2010/main" val="1288768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A80D78-F04B-4467-9093-1FACB0BA53E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96BADE6-AA63-454D-900F-018EB25B6DD7}"/>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A7B9A954-64D3-49E5-81D4-60D801AD558D}"/>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DC82C12B-88F0-4B7C-B8D4-568B52890A4E}"/>
              </a:ext>
            </a:extLst>
          </p:cNvPr>
          <p:cNvSpPr>
            <a:spLocks noGrp="1"/>
          </p:cNvSpPr>
          <p:nvPr>
            <p:ph type="dt" sz="half" idx="10"/>
          </p:nvPr>
        </p:nvSpPr>
        <p:spPr/>
        <p:txBody>
          <a:bodyPr/>
          <a:lstStyle/>
          <a:p>
            <a:fld id="{5185ADAA-DE26-42A1-903F-5F1F9DF8B386}" type="datetime1">
              <a:rPr lang="pl-PL" smtClean="0"/>
              <a:t>24.02.2021</a:t>
            </a:fld>
            <a:endParaRPr lang="pl-PL"/>
          </a:p>
        </p:txBody>
      </p:sp>
      <p:sp>
        <p:nvSpPr>
          <p:cNvPr id="6" name="Symbol zastępczy stopki 5">
            <a:extLst>
              <a:ext uri="{FF2B5EF4-FFF2-40B4-BE49-F238E27FC236}">
                <a16:creationId xmlns:a16="http://schemas.microsoft.com/office/drawing/2014/main" id="{C9FAFA82-5358-4825-BF1B-48CA4B3DAC8E}"/>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081A47A-24B3-4CE7-AD59-13C63A2B0BD6}"/>
              </a:ext>
            </a:extLst>
          </p:cNvPr>
          <p:cNvSpPr>
            <a:spLocks noGrp="1"/>
          </p:cNvSpPr>
          <p:nvPr>
            <p:ph type="sldNum" sz="quarter" idx="12"/>
          </p:nvPr>
        </p:nvSpPr>
        <p:spPr/>
        <p:txBody>
          <a:bodyPr/>
          <a:lstStyle/>
          <a:p>
            <a:fld id="{42D8FA7E-1F84-4941-88FF-B2152BAD4CB5}" type="slidenum">
              <a:rPr lang="pl-PL" smtClean="0"/>
              <a:t>‹#›</a:t>
            </a:fld>
            <a:endParaRPr lang="pl-PL"/>
          </a:p>
        </p:txBody>
      </p:sp>
    </p:spTree>
    <p:extLst>
      <p:ext uri="{BB962C8B-B14F-4D97-AF65-F5344CB8AC3E}">
        <p14:creationId xmlns:p14="http://schemas.microsoft.com/office/powerpoint/2010/main" val="926534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E96DA0-95B4-4C96-8DEF-C67863E47BC8}"/>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100CB4AF-661F-4593-9476-FCF4E1ED77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FF25F557-7EA7-4658-9FBE-AC58B1DBACE7}"/>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06F4622A-E1E2-4A0C-9B18-44E90C7B69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36DAAA6C-6A51-40BD-A22C-541A09786D2C}"/>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4A5BE9E2-8597-4789-97D0-B75AC77CBC61}"/>
              </a:ext>
            </a:extLst>
          </p:cNvPr>
          <p:cNvSpPr>
            <a:spLocks noGrp="1"/>
          </p:cNvSpPr>
          <p:nvPr>
            <p:ph type="dt" sz="half" idx="10"/>
          </p:nvPr>
        </p:nvSpPr>
        <p:spPr/>
        <p:txBody>
          <a:bodyPr/>
          <a:lstStyle/>
          <a:p>
            <a:fld id="{4D3FE025-0ADE-49BE-99B0-13D0C6DA19D2}" type="datetime1">
              <a:rPr lang="pl-PL" smtClean="0"/>
              <a:t>24.02.2021</a:t>
            </a:fld>
            <a:endParaRPr lang="pl-PL"/>
          </a:p>
        </p:txBody>
      </p:sp>
      <p:sp>
        <p:nvSpPr>
          <p:cNvPr id="8" name="Symbol zastępczy stopki 7">
            <a:extLst>
              <a:ext uri="{FF2B5EF4-FFF2-40B4-BE49-F238E27FC236}">
                <a16:creationId xmlns:a16="http://schemas.microsoft.com/office/drawing/2014/main" id="{0E8BC8EA-8B82-4176-890D-728E1E2A4DCB}"/>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88E0E32A-53C1-4186-8977-633A187C6091}"/>
              </a:ext>
            </a:extLst>
          </p:cNvPr>
          <p:cNvSpPr>
            <a:spLocks noGrp="1"/>
          </p:cNvSpPr>
          <p:nvPr>
            <p:ph type="sldNum" sz="quarter" idx="12"/>
          </p:nvPr>
        </p:nvSpPr>
        <p:spPr/>
        <p:txBody>
          <a:bodyPr/>
          <a:lstStyle/>
          <a:p>
            <a:fld id="{42D8FA7E-1F84-4941-88FF-B2152BAD4CB5}" type="slidenum">
              <a:rPr lang="pl-PL" smtClean="0"/>
              <a:t>‹#›</a:t>
            </a:fld>
            <a:endParaRPr lang="pl-PL"/>
          </a:p>
        </p:txBody>
      </p:sp>
    </p:spTree>
    <p:extLst>
      <p:ext uri="{BB962C8B-B14F-4D97-AF65-F5344CB8AC3E}">
        <p14:creationId xmlns:p14="http://schemas.microsoft.com/office/powerpoint/2010/main" val="2898635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205A65-93B7-4CBA-A20A-E4C6C0412694}"/>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451079A0-4F34-4F22-AB3B-D668942FF818}"/>
              </a:ext>
            </a:extLst>
          </p:cNvPr>
          <p:cNvSpPr>
            <a:spLocks noGrp="1"/>
          </p:cNvSpPr>
          <p:nvPr>
            <p:ph type="dt" sz="half" idx="10"/>
          </p:nvPr>
        </p:nvSpPr>
        <p:spPr/>
        <p:txBody>
          <a:bodyPr/>
          <a:lstStyle/>
          <a:p>
            <a:fld id="{C90F0D94-C126-4BC4-91EF-D03BB61D45A3}" type="datetime1">
              <a:rPr lang="pl-PL" smtClean="0"/>
              <a:t>24.02.2021</a:t>
            </a:fld>
            <a:endParaRPr lang="pl-PL"/>
          </a:p>
        </p:txBody>
      </p:sp>
      <p:sp>
        <p:nvSpPr>
          <p:cNvPr id="4" name="Symbol zastępczy stopki 3">
            <a:extLst>
              <a:ext uri="{FF2B5EF4-FFF2-40B4-BE49-F238E27FC236}">
                <a16:creationId xmlns:a16="http://schemas.microsoft.com/office/drawing/2014/main" id="{B9466523-9991-4854-8623-F9BC74925F21}"/>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EA305B8E-B94C-44D4-A1C2-7EF91E4A6FD1}"/>
              </a:ext>
            </a:extLst>
          </p:cNvPr>
          <p:cNvSpPr>
            <a:spLocks noGrp="1"/>
          </p:cNvSpPr>
          <p:nvPr>
            <p:ph type="sldNum" sz="quarter" idx="12"/>
          </p:nvPr>
        </p:nvSpPr>
        <p:spPr/>
        <p:txBody>
          <a:bodyPr/>
          <a:lstStyle/>
          <a:p>
            <a:fld id="{42D8FA7E-1F84-4941-88FF-B2152BAD4CB5}" type="slidenum">
              <a:rPr lang="pl-PL" smtClean="0"/>
              <a:t>‹#›</a:t>
            </a:fld>
            <a:endParaRPr lang="pl-PL"/>
          </a:p>
        </p:txBody>
      </p:sp>
    </p:spTree>
    <p:extLst>
      <p:ext uri="{BB962C8B-B14F-4D97-AF65-F5344CB8AC3E}">
        <p14:creationId xmlns:p14="http://schemas.microsoft.com/office/powerpoint/2010/main" val="756661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C2BFFF04-A79B-4D8D-B91E-D7A27471593E}"/>
              </a:ext>
            </a:extLst>
          </p:cNvPr>
          <p:cNvSpPr>
            <a:spLocks noGrp="1"/>
          </p:cNvSpPr>
          <p:nvPr>
            <p:ph type="dt" sz="half" idx="10"/>
          </p:nvPr>
        </p:nvSpPr>
        <p:spPr/>
        <p:txBody>
          <a:bodyPr/>
          <a:lstStyle/>
          <a:p>
            <a:fld id="{3476AABA-A767-468B-A166-727F711FB7FF}" type="datetime1">
              <a:rPr lang="pl-PL" smtClean="0"/>
              <a:t>24.02.2021</a:t>
            </a:fld>
            <a:endParaRPr lang="pl-PL"/>
          </a:p>
        </p:txBody>
      </p:sp>
      <p:sp>
        <p:nvSpPr>
          <p:cNvPr id="3" name="Symbol zastępczy stopki 2">
            <a:extLst>
              <a:ext uri="{FF2B5EF4-FFF2-40B4-BE49-F238E27FC236}">
                <a16:creationId xmlns:a16="http://schemas.microsoft.com/office/drawing/2014/main" id="{6D9A9D1E-4D1D-4586-9BC6-0DFF45F20222}"/>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2DE49793-3A14-4717-BAE6-68E76439DA8D}"/>
              </a:ext>
            </a:extLst>
          </p:cNvPr>
          <p:cNvSpPr>
            <a:spLocks noGrp="1"/>
          </p:cNvSpPr>
          <p:nvPr>
            <p:ph type="sldNum" sz="quarter" idx="12"/>
          </p:nvPr>
        </p:nvSpPr>
        <p:spPr/>
        <p:txBody>
          <a:bodyPr/>
          <a:lstStyle/>
          <a:p>
            <a:fld id="{42D8FA7E-1F84-4941-88FF-B2152BAD4CB5}" type="slidenum">
              <a:rPr lang="pl-PL" smtClean="0"/>
              <a:t>‹#›</a:t>
            </a:fld>
            <a:endParaRPr lang="pl-PL"/>
          </a:p>
        </p:txBody>
      </p:sp>
    </p:spTree>
    <p:extLst>
      <p:ext uri="{BB962C8B-B14F-4D97-AF65-F5344CB8AC3E}">
        <p14:creationId xmlns:p14="http://schemas.microsoft.com/office/powerpoint/2010/main" val="1183831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4F7398-9BA5-4824-BF14-5AB9D40E0226}"/>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C5E374CF-BA0C-4A6F-9F6A-15305C10FB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EB4690CD-34D7-4D29-8DB2-62697D7E56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313382F5-9CA2-4293-8FE0-BEEFDFCE1D99}"/>
              </a:ext>
            </a:extLst>
          </p:cNvPr>
          <p:cNvSpPr>
            <a:spLocks noGrp="1"/>
          </p:cNvSpPr>
          <p:nvPr>
            <p:ph type="dt" sz="half" idx="10"/>
          </p:nvPr>
        </p:nvSpPr>
        <p:spPr/>
        <p:txBody>
          <a:bodyPr/>
          <a:lstStyle/>
          <a:p>
            <a:fld id="{DE4BBF51-7976-4449-AA9A-D26C008B42CB}" type="datetime1">
              <a:rPr lang="pl-PL" smtClean="0"/>
              <a:t>24.02.2021</a:t>
            </a:fld>
            <a:endParaRPr lang="pl-PL"/>
          </a:p>
        </p:txBody>
      </p:sp>
      <p:sp>
        <p:nvSpPr>
          <p:cNvPr id="6" name="Symbol zastępczy stopki 5">
            <a:extLst>
              <a:ext uri="{FF2B5EF4-FFF2-40B4-BE49-F238E27FC236}">
                <a16:creationId xmlns:a16="http://schemas.microsoft.com/office/drawing/2014/main" id="{2F08A9F9-C36E-4467-A778-484D824778C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99EC9605-A8D3-4A28-A41A-9F75BCAB4050}"/>
              </a:ext>
            </a:extLst>
          </p:cNvPr>
          <p:cNvSpPr>
            <a:spLocks noGrp="1"/>
          </p:cNvSpPr>
          <p:nvPr>
            <p:ph type="sldNum" sz="quarter" idx="12"/>
          </p:nvPr>
        </p:nvSpPr>
        <p:spPr/>
        <p:txBody>
          <a:bodyPr/>
          <a:lstStyle/>
          <a:p>
            <a:fld id="{42D8FA7E-1F84-4941-88FF-B2152BAD4CB5}" type="slidenum">
              <a:rPr lang="pl-PL" smtClean="0"/>
              <a:t>‹#›</a:t>
            </a:fld>
            <a:endParaRPr lang="pl-PL"/>
          </a:p>
        </p:txBody>
      </p:sp>
    </p:spTree>
    <p:extLst>
      <p:ext uri="{BB962C8B-B14F-4D97-AF65-F5344CB8AC3E}">
        <p14:creationId xmlns:p14="http://schemas.microsoft.com/office/powerpoint/2010/main" val="73713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1D1973-CCAC-44BC-BF3B-761CE01B9C2A}"/>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EEDA8D5D-E8CE-48C9-ABD9-CE81C6E6C9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D329E5F5-287D-450B-9305-C13C9E5E36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5E381AB4-BF04-48EE-8AA1-250122413C61}"/>
              </a:ext>
            </a:extLst>
          </p:cNvPr>
          <p:cNvSpPr>
            <a:spLocks noGrp="1"/>
          </p:cNvSpPr>
          <p:nvPr>
            <p:ph type="dt" sz="half" idx="10"/>
          </p:nvPr>
        </p:nvSpPr>
        <p:spPr/>
        <p:txBody>
          <a:bodyPr/>
          <a:lstStyle/>
          <a:p>
            <a:fld id="{40932EF6-BAA2-4CAE-B776-8DC861B50315}" type="datetime1">
              <a:rPr lang="pl-PL" smtClean="0"/>
              <a:t>24.02.2021</a:t>
            </a:fld>
            <a:endParaRPr lang="pl-PL"/>
          </a:p>
        </p:txBody>
      </p:sp>
      <p:sp>
        <p:nvSpPr>
          <p:cNvPr id="6" name="Symbol zastępczy stopki 5">
            <a:extLst>
              <a:ext uri="{FF2B5EF4-FFF2-40B4-BE49-F238E27FC236}">
                <a16:creationId xmlns:a16="http://schemas.microsoft.com/office/drawing/2014/main" id="{2C7BA0AF-8A56-40A0-9231-0599A6326DA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1B83512-1A9F-4954-B147-31C5469C8FA2}"/>
              </a:ext>
            </a:extLst>
          </p:cNvPr>
          <p:cNvSpPr>
            <a:spLocks noGrp="1"/>
          </p:cNvSpPr>
          <p:nvPr>
            <p:ph type="sldNum" sz="quarter" idx="12"/>
          </p:nvPr>
        </p:nvSpPr>
        <p:spPr/>
        <p:txBody>
          <a:bodyPr/>
          <a:lstStyle/>
          <a:p>
            <a:fld id="{42D8FA7E-1F84-4941-88FF-B2152BAD4CB5}" type="slidenum">
              <a:rPr lang="pl-PL" smtClean="0"/>
              <a:t>‹#›</a:t>
            </a:fld>
            <a:endParaRPr lang="pl-PL"/>
          </a:p>
        </p:txBody>
      </p:sp>
    </p:spTree>
    <p:extLst>
      <p:ext uri="{BB962C8B-B14F-4D97-AF65-F5344CB8AC3E}">
        <p14:creationId xmlns:p14="http://schemas.microsoft.com/office/powerpoint/2010/main" val="115745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6ADBCC49-B0A7-4E5E-ABD6-D5E03D7F06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8D441E67-119B-41C4-ADEC-85989AF318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1DBCE12-BD52-4535-981D-C8D2C361A6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727D75-9F85-44C3-A9E9-434C554FD1C1}" type="datetime1">
              <a:rPr lang="pl-PL" smtClean="0"/>
              <a:t>24.02.2021</a:t>
            </a:fld>
            <a:endParaRPr lang="pl-PL"/>
          </a:p>
        </p:txBody>
      </p:sp>
      <p:sp>
        <p:nvSpPr>
          <p:cNvPr id="5" name="Symbol zastępczy stopki 4">
            <a:extLst>
              <a:ext uri="{FF2B5EF4-FFF2-40B4-BE49-F238E27FC236}">
                <a16:creationId xmlns:a16="http://schemas.microsoft.com/office/drawing/2014/main" id="{559687C6-77AC-4504-ABA3-03B3CC5134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DC8E66DC-71B9-4FC3-BD56-65FCE65938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D8FA7E-1F84-4941-88FF-B2152BAD4CB5}" type="slidenum">
              <a:rPr lang="pl-PL" smtClean="0"/>
              <a:t>‹#›</a:t>
            </a:fld>
            <a:endParaRPr lang="pl-PL"/>
          </a:p>
        </p:txBody>
      </p:sp>
    </p:spTree>
    <p:extLst>
      <p:ext uri="{BB962C8B-B14F-4D97-AF65-F5344CB8AC3E}">
        <p14:creationId xmlns:p14="http://schemas.microsoft.com/office/powerpoint/2010/main" val="923517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komunikacja.bialystok.pl/cms/File/download/9_AKK_Bialystok.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zdmikp.bydgoszcz.pl/attachments/article/5156/AKK%20dla%20Miasta%20Bydgoszcz%20po%20konsultacjach.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konsultacje.elblag.eu/download/cattachment/77fa2d90a0d6d0deb7727d8106af323b7647a2b6"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ztm.gda.pl/ztm/plan-transportowy,a,3096"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konsultacje.olsztyn.eu/upload/files/20181119_AKK%20do%20konsultacji%20spo%C5%82ecznych.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poznan.pl/mim/public/konsultujemy/attachments.att?co=show&amp;instance=1017&amp;parent=90866&amp;lang=pl&amp;id=278367"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pruszkow.pl/wp-content/uploads/2020/03/AKK_Pruszko&#769;w-20-r_MSI_wersja-na-konsultacje.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serwisy.gazetaprawna.pl/ekologia/artykuly/1495435,niepewna-przyszlosc-elektromobilnosci-w-samorzadach.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transport-publiczny.pl/wiadomosci/trolejbus-autobus-elektryczny-czy-gazowy-wyzwania-i-mozliwosci-nowych-technologii-62916.html" TargetMode="External"/><Relationship Id="rId2" Type="http://schemas.openxmlformats.org/officeDocument/2006/relationships/hyperlink" Target="https://www.rp.pl/Transport/308239969-Miasta-mocniej-stawiaja-na-zielona-komunikacje.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igkm.pl/raport-o-gazomobilnosci-w-komunikacji-miejskiej/"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J.Klatka@prawotransportowe.pl" TargetMode="External"/><Relationship Id="rId2" Type="http://schemas.openxmlformats.org/officeDocument/2006/relationships/hyperlink" Target="http://www.prawotransportowe.p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ip.lex.pl/#/document/67877997?unitId=art(2)lit(i)&amp;cm=DOCUME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06C424-B0A5-4EC7-A5A8-5D8FE4CC84D8}"/>
              </a:ext>
            </a:extLst>
          </p:cNvPr>
          <p:cNvSpPr>
            <a:spLocks noGrp="1"/>
          </p:cNvSpPr>
          <p:nvPr>
            <p:ph type="ctrTitle"/>
          </p:nvPr>
        </p:nvSpPr>
        <p:spPr>
          <a:xfrm>
            <a:off x="1401336" y="936702"/>
            <a:ext cx="9266664" cy="2041853"/>
          </a:xfrm>
        </p:spPr>
        <p:txBody>
          <a:bodyPr>
            <a:noAutofit/>
          </a:bodyPr>
          <a:lstStyle/>
          <a:p>
            <a:r>
              <a:rPr lang="pl-PL" sz="3600" b="1" dirty="0">
                <a:effectLst/>
                <a:latin typeface="Calibri" panose="020F0502020204030204" pitchFamily="34" charset="0"/>
                <a:ea typeface="Calibri" panose="020F0502020204030204" pitchFamily="34" charset="0"/>
              </a:rPr>
              <a:t>Aktualny stan jakości miejskiego transportu zbiorowego organizowanego przez ZKKM w Chrzanowie i perspektywa jego rozwoju w aspekcie transportu zeroemisyjnego</a:t>
            </a:r>
            <a:r>
              <a:rPr lang="pl-PL" sz="3600" dirty="0">
                <a:effectLst/>
                <a:latin typeface="Calibri" panose="020F0502020204030204" pitchFamily="34" charset="0"/>
                <a:ea typeface="Calibri" panose="020F0502020204030204" pitchFamily="34" charset="0"/>
              </a:rPr>
              <a:t> </a:t>
            </a:r>
            <a:endParaRPr lang="pl-PL" sz="3600" dirty="0"/>
          </a:p>
        </p:txBody>
      </p:sp>
      <p:sp>
        <p:nvSpPr>
          <p:cNvPr id="3" name="Podtytuł 2">
            <a:extLst>
              <a:ext uri="{FF2B5EF4-FFF2-40B4-BE49-F238E27FC236}">
                <a16:creationId xmlns:a16="http://schemas.microsoft.com/office/drawing/2014/main" id="{66D42240-0C41-4E78-AA07-27B9830CD15F}"/>
              </a:ext>
            </a:extLst>
          </p:cNvPr>
          <p:cNvSpPr>
            <a:spLocks noGrp="1"/>
          </p:cNvSpPr>
          <p:nvPr>
            <p:ph type="subTitle" idx="1"/>
          </p:nvPr>
        </p:nvSpPr>
        <p:spPr>
          <a:xfrm>
            <a:off x="1401336" y="5513120"/>
            <a:ext cx="9144000" cy="616945"/>
          </a:xfrm>
        </p:spPr>
        <p:txBody>
          <a:bodyPr/>
          <a:lstStyle/>
          <a:p>
            <a:r>
              <a:rPr lang="pl-PL" b="1" dirty="0"/>
              <a:t>radca prawny Jędrzej Klatka</a:t>
            </a:r>
          </a:p>
        </p:txBody>
      </p:sp>
      <p:pic>
        <p:nvPicPr>
          <p:cNvPr id="5" name="Obraz 4">
            <a:extLst>
              <a:ext uri="{FF2B5EF4-FFF2-40B4-BE49-F238E27FC236}">
                <a16:creationId xmlns:a16="http://schemas.microsoft.com/office/drawing/2014/main" id="{9AF14AC2-AA82-483A-B8E0-188291897C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3155" y="2984131"/>
            <a:ext cx="4205690" cy="2523413"/>
          </a:xfrm>
          <a:prstGeom prst="rect">
            <a:avLst/>
          </a:prstGeom>
        </p:spPr>
      </p:pic>
    </p:spTree>
    <p:extLst>
      <p:ext uri="{BB962C8B-B14F-4D97-AF65-F5344CB8AC3E}">
        <p14:creationId xmlns:p14="http://schemas.microsoft.com/office/powerpoint/2010/main" val="3560739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AC658D-8DB8-4995-AA19-6BEC99DD5E26}"/>
              </a:ext>
            </a:extLst>
          </p:cNvPr>
          <p:cNvSpPr>
            <a:spLocks noGrp="1"/>
          </p:cNvSpPr>
          <p:nvPr>
            <p:ph type="title"/>
          </p:nvPr>
        </p:nvSpPr>
        <p:spPr/>
        <p:txBody>
          <a:bodyPr>
            <a:normAutofit/>
          </a:bodyPr>
          <a:lstStyle/>
          <a:p>
            <a:pPr algn="ctr"/>
            <a:r>
              <a:rPr lang="pl-PL" b="1" dirty="0">
                <a:solidFill>
                  <a:srgbClr val="000000"/>
                </a:solidFill>
                <a:latin typeface="Times New Roman" panose="02020603050405020304" pitchFamily="18" charset="0"/>
              </a:rPr>
              <a:t>Ustawa z dnia 27.08.2009 r. </a:t>
            </a:r>
            <a:r>
              <a:rPr lang="pl-PL" b="1" i="0" u="none" strike="noStrike" dirty="0">
                <a:solidFill>
                  <a:srgbClr val="000000"/>
                </a:solidFill>
                <a:effectLst/>
                <a:latin typeface="Times New Roman" panose="02020603050405020304" pitchFamily="18" charset="0"/>
              </a:rPr>
              <a:t>o finansach publicznych Dz. U. 2021 r. poz. 305.</a:t>
            </a:r>
            <a:endParaRPr lang="pl-PL" b="1" dirty="0"/>
          </a:p>
        </p:txBody>
      </p:sp>
      <p:sp>
        <p:nvSpPr>
          <p:cNvPr id="3" name="Symbol zastępczy zawartości 2">
            <a:extLst>
              <a:ext uri="{FF2B5EF4-FFF2-40B4-BE49-F238E27FC236}">
                <a16:creationId xmlns:a16="http://schemas.microsoft.com/office/drawing/2014/main" id="{B0AF2319-F898-476E-8DB0-2BD1637FEB0C}"/>
              </a:ext>
            </a:extLst>
          </p:cNvPr>
          <p:cNvSpPr>
            <a:spLocks noGrp="1"/>
          </p:cNvSpPr>
          <p:nvPr>
            <p:ph idx="1"/>
          </p:nvPr>
        </p:nvSpPr>
        <p:spPr/>
        <p:txBody>
          <a:bodyPr>
            <a:normAutofit lnSpcReduction="10000"/>
          </a:bodyPr>
          <a:lstStyle/>
          <a:p>
            <a:pPr algn="just"/>
            <a:r>
              <a:rPr lang="pl-PL" b="0" i="0" u="none" strike="noStrike" dirty="0">
                <a:solidFill>
                  <a:srgbClr val="000000"/>
                </a:solidFill>
                <a:effectLst/>
                <a:latin typeface="Times New Roman" panose="02020603050405020304" pitchFamily="18" charset="0"/>
              </a:rPr>
              <a:t>„Wydatki publiczne powinny być dokonywane w sposób celowy i </a:t>
            </a:r>
            <a:r>
              <a:rPr lang="pl-PL" b="1" i="0" u="none" strike="noStrike" dirty="0">
                <a:solidFill>
                  <a:srgbClr val="FF0000"/>
                </a:solidFill>
                <a:effectLst/>
                <a:latin typeface="Times New Roman" panose="02020603050405020304" pitchFamily="18" charset="0"/>
              </a:rPr>
              <a:t>oszczędny</a:t>
            </a:r>
            <a:r>
              <a:rPr lang="pl-PL" b="0" i="0" u="none" strike="noStrike" dirty="0">
                <a:solidFill>
                  <a:srgbClr val="000000"/>
                </a:solidFill>
                <a:effectLst/>
                <a:latin typeface="Times New Roman" panose="02020603050405020304" pitchFamily="18" charset="0"/>
              </a:rPr>
              <a:t>, z zachowaniem zasad:</a:t>
            </a:r>
          </a:p>
          <a:p>
            <a:pPr marL="0" indent="0" algn="just">
              <a:buNone/>
            </a:pPr>
            <a:r>
              <a:rPr lang="pl-PL" b="0" i="0" u="none" strike="noStrike" dirty="0">
                <a:solidFill>
                  <a:srgbClr val="000000"/>
                </a:solidFill>
                <a:effectLst/>
                <a:latin typeface="Times New Roman" panose="02020603050405020304" pitchFamily="18" charset="0"/>
              </a:rPr>
              <a:t>a) uzyskiwania najlepszych efektów z danych nakładów,</a:t>
            </a:r>
          </a:p>
          <a:p>
            <a:pPr marL="0" indent="0" algn="l">
              <a:buNone/>
            </a:pPr>
            <a:r>
              <a:rPr lang="pl-PL" b="0" i="0" u="none" strike="noStrike" dirty="0">
                <a:solidFill>
                  <a:srgbClr val="000000"/>
                </a:solidFill>
                <a:effectLst/>
                <a:latin typeface="Times New Roman" panose="02020603050405020304" pitchFamily="18" charset="0"/>
              </a:rPr>
              <a:t>b) optymalnego doboru metod i środków służących osiągnięciu założonych celów.”</a:t>
            </a:r>
            <a:r>
              <a:rPr lang="pl-PL" sz="2000" b="0" i="0" u="none" strike="noStrike" dirty="0">
                <a:solidFill>
                  <a:srgbClr val="000000"/>
                </a:solidFill>
                <a:effectLst/>
                <a:latin typeface="Times New Roman" panose="02020603050405020304" pitchFamily="18" charset="0"/>
              </a:rPr>
              <a:t>[art. 44 ust. 3 ustawy o finansach publicznych]</a:t>
            </a:r>
          </a:p>
          <a:p>
            <a:r>
              <a:rPr lang="pl-PL" dirty="0"/>
              <a:t>ZK „KM” w Chrzanowie zgodnie z § 7 ust. 2 pkt 3 Statutu ma zapewnić funkcjonowanie transportu</a:t>
            </a:r>
          </a:p>
          <a:p>
            <a:pPr>
              <a:buFont typeface="Wingdings" panose="05000000000000000000" pitchFamily="2" charset="2"/>
              <a:buChar char="Ø"/>
            </a:pPr>
            <a:r>
              <a:rPr lang="pl-PL" dirty="0"/>
              <a:t> </a:t>
            </a:r>
            <a:r>
              <a:rPr lang="pl-PL" i="1" dirty="0"/>
              <a:t>więc Zarząd Związku zgodnie z przepisami ustawy </a:t>
            </a:r>
            <a:r>
              <a:rPr lang="pl-PL" b="0" i="1" u="none" strike="noStrike" dirty="0">
                <a:solidFill>
                  <a:srgbClr val="000000"/>
                </a:solidFill>
                <a:effectLst/>
                <a:latin typeface="Times New Roman" panose="02020603050405020304" pitchFamily="18" charset="0"/>
              </a:rPr>
              <a:t>o finansach publicznych ma obowiązek oszczędnie dokonywać wydatków</a:t>
            </a:r>
          </a:p>
          <a:p>
            <a:pPr>
              <a:buFont typeface="Wingdings" panose="05000000000000000000" pitchFamily="2" charset="2"/>
              <a:buChar char="Ø"/>
            </a:pPr>
            <a:r>
              <a:rPr lang="pl-PL" i="1" dirty="0">
                <a:solidFill>
                  <a:srgbClr val="000000"/>
                </a:solidFill>
                <a:latin typeface="Times New Roman" panose="02020603050405020304" pitchFamily="18" charset="0"/>
              </a:rPr>
              <a:t>oszczędność polega na unikaniu wydatków, które nie są obowiązkowe</a:t>
            </a:r>
            <a:endParaRPr lang="pl-PL" i="1" dirty="0"/>
          </a:p>
        </p:txBody>
      </p:sp>
      <p:sp>
        <p:nvSpPr>
          <p:cNvPr id="4" name="Symbol zastępczy numeru slajdu 3">
            <a:extLst>
              <a:ext uri="{FF2B5EF4-FFF2-40B4-BE49-F238E27FC236}">
                <a16:creationId xmlns:a16="http://schemas.microsoft.com/office/drawing/2014/main" id="{DD5F8A1D-0243-4F50-B751-B93EFABC8928}"/>
              </a:ext>
            </a:extLst>
          </p:cNvPr>
          <p:cNvSpPr>
            <a:spLocks noGrp="1"/>
          </p:cNvSpPr>
          <p:nvPr>
            <p:ph type="sldNum" sz="quarter" idx="12"/>
          </p:nvPr>
        </p:nvSpPr>
        <p:spPr/>
        <p:txBody>
          <a:bodyPr/>
          <a:lstStyle/>
          <a:p>
            <a:fld id="{42D8FA7E-1F84-4941-88FF-B2152BAD4CB5}" type="slidenum">
              <a:rPr lang="pl-PL" smtClean="0"/>
              <a:t>10</a:t>
            </a:fld>
            <a:endParaRPr lang="pl-PL"/>
          </a:p>
        </p:txBody>
      </p:sp>
    </p:spTree>
    <p:extLst>
      <p:ext uri="{BB962C8B-B14F-4D97-AF65-F5344CB8AC3E}">
        <p14:creationId xmlns:p14="http://schemas.microsoft.com/office/powerpoint/2010/main" val="178441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91147E-ADE4-4F05-BA29-3157C7ECD512}"/>
              </a:ext>
            </a:extLst>
          </p:cNvPr>
          <p:cNvSpPr>
            <a:spLocks noGrp="1"/>
          </p:cNvSpPr>
          <p:nvPr>
            <p:ph type="title"/>
          </p:nvPr>
        </p:nvSpPr>
        <p:spPr>
          <a:xfrm>
            <a:off x="838200" y="365125"/>
            <a:ext cx="10515600" cy="1325563"/>
          </a:xfrm>
        </p:spPr>
        <p:txBody>
          <a:bodyPr>
            <a:normAutofit fontScale="90000"/>
          </a:bodyPr>
          <a:lstStyle/>
          <a:p>
            <a:pPr algn="ctr"/>
            <a:r>
              <a:rPr lang="pl-PL" b="1" i="0" u="none" strike="noStrike" dirty="0">
                <a:solidFill>
                  <a:srgbClr val="000000"/>
                </a:solidFill>
                <a:effectLst/>
                <a:latin typeface="Times New Roman" panose="02020603050405020304" pitchFamily="18" charset="0"/>
              </a:rPr>
              <a:t>Analiza kosztów i korzyści wykorzystywania pojazdów elektrycznych w komunikacji miejskiej</a:t>
            </a:r>
            <a:endParaRPr lang="pl-PL" dirty="0"/>
          </a:p>
        </p:txBody>
      </p:sp>
      <p:sp>
        <p:nvSpPr>
          <p:cNvPr id="3" name="Symbol zastępczy zawartości 2">
            <a:extLst>
              <a:ext uri="{FF2B5EF4-FFF2-40B4-BE49-F238E27FC236}">
                <a16:creationId xmlns:a16="http://schemas.microsoft.com/office/drawing/2014/main" id="{90772812-754D-48E8-A1ED-4669D53F597A}"/>
              </a:ext>
            </a:extLst>
          </p:cNvPr>
          <p:cNvSpPr>
            <a:spLocks noGrp="1"/>
          </p:cNvSpPr>
          <p:nvPr>
            <p:ph idx="1"/>
          </p:nvPr>
        </p:nvSpPr>
        <p:spPr/>
        <p:txBody>
          <a:bodyPr/>
          <a:lstStyle/>
          <a:p>
            <a:pPr marL="0" indent="0" algn="just">
              <a:buNone/>
            </a:pPr>
            <a:r>
              <a:rPr lang="pl-PL" b="0" i="0" u="none" strike="noStrike" dirty="0">
                <a:solidFill>
                  <a:srgbClr val="000000"/>
                </a:solidFill>
                <a:effectLst/>
                <a:latin typeface="Times New Roman" panose="02020603050405020304" pitchFamily="18" charset="0"/>
              </a:rPr>
              <a:t>Jednostka samorządu terytorialnego, o której mowa w art. 36, sporządza, co 36 miesięcy, analizę kosztów i korzyści związanych z wykorzystaniem, przy świadczeniu usług komunikacji miejskiej, autobusów zeroemisyjnych oraz innych środków transportu, w których do napędu wykorzystywane są wyłącznie silniki, których cykl pracy nie powoduje emisji gazów cieplarnianych lub innych substancji objętych systemem zarządzania emisjami gazów cieplarnianych, o którym mowa w </a:t>
            </a:r>
            <a:r>
              <a:rPr lang="pl-PL" dirty="0">
                <a:solidFill>
                  <a:srgbClr val="000000"/>
                </a:solidFill>
                <a:latin typeface="Times New Roman" panose="02020603050405020304" pitchFamily="18" charset="0"/>
              </a:rPr>
              <a:t>ustawie </a:t>
            </a:r>
            <a:r>
              <a:rPr lang="pl-PL" b="0" i="0" u="none" strike="noStrike" dirty="0">
                <a:solidFill>
                  <a:srgbClr val="000000"/>
                </a:solidFill>
                <a:effectLst/>
                <a:latin typeface="Times New Roman" panose="02020603050405020304" pitchFamily="18" charset="0"/>
              </a:rPr>
              <a:t>z dnia 17 lipca 2009 r. o systemie zarządzania emisjami gazów cieplarnianych i innych substancji.</a:t>
            </a:r>
          </a:p>
          <a:p>
            <a:pPr marL="0" indent="0" algn="r">
              <a:buNone/>
            </a:pPr>
            <a:r>
              <a:rPr lang="pl-PL" dirty="0">
                <a:solidFill>
                  <a:srgbClr val="000000"/>
                </a:solidFill>
                <a:latin typeface="Times New Roman" panose="02020603050405020304" pitchFamily="18" charset="0"/>
              </a:rPr>
              <a:t>[art. 37 ust. 1 ustawy o elektromobilności]</a:t>
            </a:r>
            <a:endParaRPr lang="pl-PL" dirty="0"/>
          </a:p>
        </p:txBody>
      </p:sp>
      <p:sp>
        <p:nvSpPr>
          <p:cNvPr id="6" name="Symbol zastępczy numeru slajdu 5">
            <a:extLst>
              <a:ext uri="{FF2B5EF4-FFF2-40B4-BE49-F238E27FC236}">
                <a16:creationId xmlns:a16="http://schemas.microsoft.com/office/drawing/2014/main" id="{DBD26C85-7452-450F-BCC6-D8710082A2D5}"/>
              </a:ext>
            </a:extLst>
          </p:cNvPr>
          <p:cNvSpPr>
            <a:spLocks noGrp="1"/>
          </p:cNvSpPr>
          <p:nvPr>
            <p:ph type="sldNum" sz="quarter" idx="12"/>
          </p:nvPr>
        </p:nvSpPr>
        <p:spPr/>
        <p:txBody>
          <a:bodyPr/>
          <a:lstStyle/>
          <a:p>
            <a:fld id="{42D8FA7E-1F84-4941-88FF-B2152BAD4CB5}" type="slidenum">
              <a:rPr lang="pl-PL" smtClean="0"/>
              <a:t>11</a:t>
            </a:fld>
            <a:endParaRPr lang="pl-PL"/>
          </a:p>
        </p:txBody>
      </p:sp>
    </p:spTree>
    <p:extLst>
      <p:ext uri="{BB962C8B-B14F-4D97-AF65-F5344CB8AC3E}">
        <p14:creationId xmlns:p14="http://schemas.microsoft.com/office/powerpoint/2010/main" val="2883957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440751-BA74-488F-981C-965280D099F7}"/>
              </a:ext>
            </a:extLst>
          </p:cNvPr>
          <p:cNvSpPr>
            <a:spLocks noGrp="1"/>
          </p:cNvSpPr>
          <p:nvPr>
            <p:ph type="title"/>
          </p:nvPr>
        </p:nvSpPr>
        <p:spPr/>
        <p:txBody>
          <a:bodyPr/>
          <a:lstStyle/>
          <a:p>
            <a:pPr algn="ctr"/>
            <a:r>
              <a:rPr lang="pl-PL" b="1" dirty="0"/>
              <a:t>Białystok 2018 r.</a:t>
            </a:r>
          </a:p>
        </p:txBody>
      </p:sp>
      <p:sp>
        <p:nvSpPr>
          <p:cNvPr id="3" name="Symbol zastępczy zawartości 2">
            <a:extLst>
              <a:ext uri="{FF2B5EF4-FFF2-40B4-BE49-F238E27FC236}">
                <a16:creationId xmlns:a16="http://schemas.microsoft.com/office/drawing/2014/main" id="{FF5D1CD5-0830-482A-920C-A4D0E56B0BFD}"/>
              </a:ext>
            </a:extLst>
          </p:cNvPr>
          <p:cNvSpPr>
            <a:spLocks noGrp="1"/>
          </p:cNvSpPr>
          <p:nvPr>
            <p:ph idx="1"/>
          </p:nvPr>
        </p:nvSpPr>
        <p:spPr/>
        <p:txBody>
          <a:bodyPr/>
          <a:lstStyle/>
          <a:p>
            <a:pPr algn="just"/>
            <a:r>
              <a:rPr lang="pl-PL" dirty="0"/>
              <a:t>„Wprowadzenie do komunikacji miejskiej autobusów zasilanych energią elektryczną skutkuje przeniesieniem generowanych zanieczyszczeń z obszaru miasta do miejsc wytwarzania energii.”</a:t>
            </a:r>
          </a:p>
          <a:p>
            <a:pPr algn="just"/>
            <a:r>
              <a:rPr lang="pl-PL" dirty="0"/>
              <a:t>„Stwierdza się mniejszą opłacalność inwestycji w zakresie zakupu i eksploatacji autobusów elektrycznych niż konwencjonalnych.”</a:t>
            </a:r>
          </a:p>
          <a:p>
            <a:pPr algn="just"/>
            <a:r>
              <a:rPr lang="pl-PL" dirty="0"/>
              <a:t>„trudno wskazać zasadność realizowania inwestycji w elektromobilność z budżetu własnego JST w obliczu bardzo wysokich nakładów inwestycyjnych.”</a:t>
            </a:r>
          </a:p>
          <a:p>
            <a:pPr algn="just"/>
            <a:r>
              <a:rPr lang="pl-PL" dirty="0"/>
              <a:t>„inwestycja </a:t>
            </a:r>
            <a:r>
              <a:rPr lang="pl-PL" b="1" dirty="0"/>
              <a:t>nie jest uzasadniona ekonomicznie</a:t>
            </a:r>
            <a:r>
              <a:rPr lang="pl-PL" dirty="0"/>
              <a:t>.”</a:t>
            </a:r>
          </a:p>
          <a:p>
            <a:pPr marL="0" indent="0" algn="r">
              <a:buNone/>
            </a:pPr>
            <a:r>
              <a:rPr lang="pl-PL" sz="2000" b="0" i="0" u="none" strike="noStrike" dirty="0">
                <a:solidFill>
                  <a:srgbClr val="1A73E8"/>
                </a:solidFill>
                <a:effectLst/>
                <a:latin typeface="Roboto"/>
                <a:hlinkClick r:id="rId2"/>
              </a:rPr>
              <a:t>http://www.komunikacja.bialystok.pl/cms/File/download/9_AKK_Bialystok.pdf</a:t>
            </a:r>
            <a:endParaRPr lang="pl-PL" sz="2000" dirty="0"/>
          </a:p>
        </p:txBody>
      </p:sp>
      <p:sp>
        <p:nvSpPr>
          <p:cNvPr id="4" name="Symbol zastępczy numeru slajdu 3">
            <a:extLst>
              <a:ext uri="{FF2B5EF4-FFF2-40B4-BE49-F238E27FC236}">
                <a16:creationId xmlns:a16="http://schemas.microsoft.com/office/drawing/2014/main" id="{EAEC22A8-EBC1-4198-B534-8057CF8D7E96}"/>
              </a:ext>
            </a:extLst>
          </p:cNvPr>
          <p:cNvSpPr>
            <a:spLocks noGrp="1"/>
          </p:cNvSpPr>
          <p:nvPr>
            <p:ph type="sldNum" sz="quarter" idx="12"/>
          </p:nvPr>
        </p:nvSpPr>
        <p:spPr/>
        <p:txBody>
          <a:bodyPr/>
          <a:lstStyle/>
          <a:p>
            <a:fld id="{42D8FA7E-1F84-4941-88FF-B2152BAD4CB5}" type="slidenum">
              <a:rPr lang="pl-PL" smtClean="0"/>
              <a:t>12</a:t>
            </a:fld>
            <a:endParaRPr lang="pl-PL"/>
          </a:p>
        </p:txBody>
      </p:sp>
    </p:spTree>
    <p:extLst>
      <p:ext uri="{BB962C8B-B14F-4D97-AF65-F5344CB8AC3E}">
        <p14:creationId xmlns:p14="http://schemas.microsoft.com/office/powerpoint/2010/main" val="993203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D779323-E290-4705-A9CB-9390386BE6CC}"/>
              </a:ext>
            </a:extLst>
          </p:cNvPr>
          <p:cNvSpPr>
            <a:spLocks noGrp="1"/>
          </p:cNvSpPr>
          <p:nvPr>
            <p:ph type="title"/>
          </p:nvPr>
        </p:nvSpPr>
        <p:spPr/>
        <p:txBody>
          <a:bodyPr/>
          <a:lstStyle/>
          <a:p>
            <a:pPr algn="ctr"/>
            <a:r>
              <a:rPr lang="pl-PL" b="1" dirty="0"/>
              <a:t>Bydgoszcz 2018 r.</a:t>
            </a:r>
          </a:p>
        </p:txBody>
      </p:sp>
      <p:sp>
        <p:nvSpPr>
          <p:cNvPr id="3" name="Symbol zastępczy zawartości 2">
            <a:extLst>
              <a:ext uri="{FF2B5EF4-FFF2-40B4-BE49-F238E27FC236}">
                <a16:creationId xmlns:a16="http://schemas.microsoft.com/office/drawing/2014/main" id="{3BD0C062-B35F-48A7-9BFF-53EB299EEF44}"/>
              </a:ext>
            </a:extLst>
          </p:cNvPr>
          <p:cNvSpPr>
            <a:spLocks noGrp="1"/>
          </p:cNvSpPr>
          <p:nvPr>
            <p:ph idx="1"/>
          </p:nvPr>
        </p:nvSpPr>
        <p:spPr/>
        <p:txBody>
          <a:bodyPr>
            <a:normAutofit/>
          </a:bodyPr>
          <a:lstStyle/>
          <a:p>
            <a:pPr algn="just"/>
            <a:r>
              <a:rPr lang="pl-PL" sz="2800" dirty="0"/>
              <a:t>„</a:t>
            </a:r>
            <a:r>
              <a:rPr lang="pl-PL" sz="2800" i="0" u="none" strike="noStrike" baseline="0" dirty="0">
                <a:cs typeface="Times New Roman" panose="02020603050405020304" pitchFamily="18" charset="0"/>
              </a:rPr>
              <a:t>Wynik analizy nie wskazuje na konieczność wprowadzenia do eksploatacji autobusów o napędzie zeroemisyjnym.”</a:t>
            </a:r>
          </a:p>
          <a:p>
            <a:pPr algn="just"/>
            <a:r>
              <a:rPr lang="pl-PL" sz="2800" dirty="0">
                <a:cs typeface="Times New Roman" panose="02020603050405020304" pitchFamily="18" charset="0"/>
              </a:rPr>
              <a:t>„Zaprezentowane warianty inwestycyjne, bez zewnętrznego dofinansowania, przekładają się na </a:t>
            </a:r>
            <a:r>
              <a:rPr lang="pl-PL" sz="2800" b="1" dirty="0">
                <a:cs typeface="Times New Roman" panose="02020603050405020304" pitchFamily="18" charset="0"/>
              </a:rPr>
              <a:t>wzrost kosztów funkcjonowania transportu</a:t>
            </a:r>
            <a:r>
              <a:rPr lang="pl-PL" sz="2800" dirty="0">
                <a:cs typeface="Times New Roman" panose="02020603050405020304" pitchFamily="18" charset="0"/>
              </a:rPr>
              <a:t> publicznego (wyższa amortyzacja taboru z uwagi na wyższe ceny zakupu), a w konsekwencji wzrost cen biletów komunikacji publicznej.”</a:t>
            </a:r>
            <a:endParaRPr lang="pl-PL" sz="2800" dirty="0"/>
          </a:p>
          <a:p>
            <a:pPr marL="0" indent="0" algn="r">
              <a:buNone/>
            </a:pPr>
            <a:r>
              <a:rPr lang="pl-PL" sz="2000" dirty="0">
                <a:hlinkClick r:id="rId2"/>
              </a:rPr>
              <a:t>http://zdmikp.bydgoszcz.pl/attachments/article/5156/AKK%20dla%20Miasta%20Bydgoszcz%20po%20konsultacjach.pdf</a:t>
            </a:r>
            <a:r>
              <a:rPr lang="pl-PL" sz="2000" dirty="0"/>
              <a:t> </a:t>
            </a:r>
          </a:p>
        </p:txBody>
      </p:sp>
      <p:sp>
        <p:nvSpPr>
          <p:cNvPr id="4" name="Symbol zastępczy numeru slajdu 3">
            <a:extLst>
              <a:ext uri="{FF2B5EF4-FFF2-40B4-BE49-F238E27FC236}">
                <a16:creationId xmlns:a16="http://schemas.microsoft.com/office/drawing/2014/main" id="{32D84D39-C1F7-4665-9DC2-D37331A6DD38}"/>
              </a:ext>
            </a:extLst>
          </p:cNvPr>
          <p:cNvSpPr>
            <a:spLocks noGrp="1"/>
          </p:cNvSpPr>
          <p:nvPr>
            <p:ph type="sldNum" sz="quarter" idx="12"/>
          </p:nvPr>
        </p:nvSpPr>
        <p:spPr/>
        <p:txBody>
          <a:bodyPr/>
          <a:lstStyle/>
          <a:p>
            <a:fld id="{42D8FA7E-1F84-4941-88FF-B2152BAD4CB5}" type="slidenum">
              <a:rPr lang="pl-PL" smtClean="0"/>
              <a:t>13</a:t>
            </a:fld>
            <a:endParaRPr lang="pl-PL"/>
          </a:p>
        </p:txBody>
      </p:sp>
    </p:spTree>
    <p:extLst>
      <p:ext uri="{BB962C8B-B14F-4D97-AF65-F5344CB8AC3E}">
        <p14:creationId xmlns:p14="http://schemas.microsoft.com/office/powerpoint/2010/main" val="2076470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FDA9F1-4AE4-4018-99BB-738660D49035}"/>
              </a:ext>
            </a:extLst>
          </p:cNvPr>
          <p:cNvSpPr>
            <a:spLocks noGrp="1"/>
          </p:cNvSpPr>
          <p:nvPr>
            <p:ph type="title"/>
          </p:nvPr>
        </p:nvSpPr>
        <p:spPr/>
        <p:txBody>
          <a:bodyPr/>
          <a:lstStyle/>
          <a:p>
            <a:pPr algn="ctr"/>
            <a:r>
              <a:rPr lang="pl-PL" b="1" dirty="0"/>
              <a:t>Elbląg 2018 r.</a:t>
            </a:r>
          </a:p>
        </p:txBody>
      </p:sp>
      <p:sp>
        <p:nvSpPr>
          <p:cNvPr id="3" name="Symbol zastępczy zawartości 2">
            <a:extLst>
              <a:ext uri="{FF2B5EF4-FFF2-40B4-BE49-F238E27FC236}">
                <a16:creationId xmlns:a16="http://schemas.microsoft.com/office/drawing/2014/main" id="{A0365521-4948-494C-AA43-58BEB9F184F7}"/>
              </a:ext>
            </a:extLst>
          </p:cNvPr>
          <p:cNvSpPr>
            <a:spLocks noGrp="1"/>
          </p:cNvSpPr>
          <p:nvPr>
            <p:ph idx="1"/>
          </p:nvPr>
        </p:nvSpPr>
        <p:spPr/>
        <p:txBody>
          <a:bodyPr/>
          <a:lstStyle/>
          <a:p>
            <a:pPr algn="just"/>
            <a:r>
              <a:rPr lang="pl-PL" sz="2800" dirty="0">
                <a:cs typeface="Times New Roman" panose="02020603050405020304" pitchFamily="18" charset="0"/>
              </a:rPr>
              <a:t>„A</a:t>
            </a:r>
            <a:r>
              <a:rPr lang="pl-PL" sz="2800" b="0" i="0" u="none" strike="noStrike" baseline="0" dirty="0">
                <a:cs typeface="Times New Roman" panose="02020603050405020304" pitchFamily="18" charset="0"/>
              </a:rPr>
              <a:t>naliza wykazała </a:t>
            </a:r>
            <a:r>
              <a:rPr lang="pl-PL" sz="2800" b="1" i="0" u="none" strike="noStrike" baseline="0" dirty="0">
                <a:cs typeface="Times New Roman" panose="02020603050405020304" pitchFamily="18" charset="0"/>
              </a:rPr>
              <a:t>brak korzyści ze stosowania taboru zeroemisyjnego</a:t>
            </a:r>
            <a:r>
              <a:rPr lang="pl-PL" sz="2800" b="0" i="0" u="none" strike="noStrike" baseline="0" dirty="0">
                <a:cs typeface="Times New Roman" panose="02020603050405020304" pitchFamily="18" charset="0"/>
              </a:rPr>
              <a:t>, a zatem i brak obowiązku jego stosowania.”</a:t>
            </a:r>
          </a:p>
          <a:p>
            <a:pPr algn="just"/>
            <a:r>
              <a:rPr lang="pl-PL" sz="2800" b="0" i="0" u="none" strike="noStrike" baseline="0" dirty="0">
                <a:cs typeface="Times New Roman" panose="02020603050405020304" pitchFamily="18" charset="0"/>
              </a:rPr>
              <a:t>„Głównym powodem negatywnych wyników analizy jest konieczność zakupu większej liczby pojazdów, wysokie ceny autobusów zeroemisyjnych, konieczność ponoszenia dodatkowych nakładów na instalacje zasilające oraz niekorzystne wskaźniki emisji zanieczyszczeń emitowanych przy produkcji energii elektrycznej w Polsce.”</a:t>
            </a:r>
          </a:p>
          <a:p>
            <a:pPr marL="0" indent="0" algn="r">
              <a:buNone/>
            </a:pPr>
            <a:r>
              <a:rPr lang="pl-PL" sz="2000" b="0" i="0" u="none" strike="noStrike" dirty="0">
                <a:solidFill>
                  <a:srgbClr val="1A73E8"/>
                </a:solidFill>
                <a:effectLst/>
                <a:latin typeface="Roboto"/>
                <a:hlinkClick r:id="rId2"/>
              </a:rPr>
              <a:t>https://konsultacje.elblag.eu/download/cattachment/77fa2d90a0d6d0deb7727d8106af323b7647a2b6</a:t>
            </a:r>
            <a:r>
              <a:rPr lang="pl-PL" sz="2000" b="0" i="0" u="none" strike="noStrike" dirty="0">
                <a:effectLst/>
                <a:latin typeface="Roboto"/>
              </a:rPr>
              <a:t>  </a:t>
            </a:r>
            <a:endParaRPr lang="pl-PL" sz="2000" dirty="0"/>
          </a:p>
          <a:p>
            <a:endParaRPr lang="pl-PL" dirty="0"/>
          </a:p>
        </p:txBody>
      </p:sp>
      <p:sp>
        <p:nvSpPr>
          <p:cNvPr id="4" name="Symbol zastępczy numeru slajdu 3">
            <a:extLst>
              <a:ext uri="{FF2B5EF4-FFF2-40B4-BE49-F238E27FC236}">
                <a16:creationId xmlns:a16="http://schemas.microsoft.com/office/drawing/2014/main" id="{F0E717E3-3E06-43AE-BD79-F25B82A068B9}"/>
              </a:ext>
            </a:extLst>
          </p:cNvPr>
          <p:cNvSpPr>
            <a:spLocks noGrp="1"/>
          </p:cNvSpPr>
          <p:nvPr>
            <p:ph type="sldNum" sz="quarter" idx="12"/>
          </p:nvPr>
        </p:nvSpPr>
        <p:spPr/>
        <p:txBody>
          <a:bodyPr/>
          <a:lstStyle/>
          <a:p>
            <a:fld id="{42D8FA7E-1F84-4941-88FF-B2152BAD4CB5}" type="slidenum">
              <a:rPr lang="pl-PL" smtClean="0"/>
              <a:t>14</a:t>
            </a:fld>
            <a:endParaRPr lang="pl-PL"/>
          </a:p>
        </p:txBody>
      </p:sp>
    </p:spTree>
    <p:extLst>
      <p:ext uri="{BB962C8B-B14F-4D97-AF65-F5344CB8AC3E}">
        <p14:creationId xmlns:p14="http://schemas.microsoft.com/office/powerpoint/2010/main" val="2233272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5EEE51-1406-476D-B585-EFDC0A82C4CA}"/>
              </a:ext>
            </a:extLst>
          </p:cNvPr>
          <p:cNvSpPr>
            <a:spLocks noGrp="1"/>
          </p:cNvSpPr>
          <p:nvPr>
            <p:ph type="title"/>
          </p:nvPr>
        </p:nvSpPr>
        <p:spPr/>
        <p:txBody>
          <a:bodyPr/>
          <a:lstStyle/>
          <a:p>
            <a:pPr algn="ctr"/>
            <a:r>
              <a:rPr lang="pl-PL" b="1" dirty="0"/>
              <a:t>Gdańsk 2018 r. </a:t>
            </a:r>
          </a:p>
        </p:txBody>
      </p:sp>
      <p:sp>
        <p:nvSpPr>
          <p:cNvPr id="3" name="Symbol zastępczy zawartości 2">
            <a:extLst>
              <a:ext uri="{FF2B5EF4-FFF2-40B4-BE49-F238E27FC236}">
                <a16:creationId xmlns:a16="http://schemas.microsoft.com/office/drawing/2014/main" id="{32DCF763-D165-4D3E-90C5-7CF82DAF3AFE}"/>
              </a:ext>
            </a:extLst>
          </p:cNvPr>
          <p:cNvSpPr>
            <a:spLocks noGrp="1"/>
          </p:cNvSpPr>
          <p:nvPr>
            <p:ph idx="1"/>
          </p:nvPr>
        </p:nvSpPr>
        <p:spPr/>
        <p:txBody>
          <a:bodyPr/>
          <a:lstStyle/>
          <a:p>
            <a:pPr algn="just"/>
            <a:r>
              <a:rPr lang="pl-PL" sz="2800" dirty="0"/>
              <a:t>„</a:t>
            </a:r>
            <a:r>
              <a:rPr lang="pl-PL" sz="2800" dirty="0">
                <a:latin typeface="+mn-lt"/>
              </a:rPr>
              <a:t>Wynik analizy </a:t>
            </a:r>
            <a:r>
              <a:rPr lang="pl-PL" sz="2800" b="1" dirty="0">
                <a:latin typeface="+mn-lt"/>
              </a:rPr>
              <a:t>nie wskazuje na konieczność wprowadzenia do eksploatacji autobusów o napędzie zeroemisyjnym</a:t>
            </a:r>
            <a:r>
              <a:rPr lang="pl-PL" sz="2800" dirty="0">
                <a:latin typeface="+mn-lt"/>
              </a:rPr>
              <a:t>.”</a:t>
            </a:r>
          </a:p>
          <a:p>
            <a:pPr algn="just"/>
            <a:r>
              <a:rPr lang="pl-PL" sz="2800" b="0" i="0" u="none" strike="noStrike" baseline="0" dirty="0">
                <a:latin typeface="+mn-lt"/>
                <a:cs typeface="Times New Roman" panose="02020603050405020304" pitchFamily="18" charset="0"/>
              </a:rPr>
              <a:t>„Największymi negatywami wprowadzenia autobusów zeroemisyjnych jest konieczność zakupu większej liczby pojazdów, wysokie ceny autobusów zeroemisyjnych, konieczność ponoszenia dodatkowych nakładów na instalacje zasilające, utrata pojemności pasażerskiej ze względu na umiejscowienie baterii.”</a:t>
            </a:r>
          </a:p>
          <a:p>
            <a:pPr marL="0" indent="0" algn="r">
              <a:buNone/>
            </a:pPr>
            <a:r>
              <a:rPr lang="pl-PL" b="0" i="0" u="none" strike="noStrike" dirty="0">
                <a:solidFill>
                  <a:srgbClr val="1A73E8"/>
                </a:solidFill>
                <a:effectLst/>
                <a:latin typeface="Roboto"/>
                <a:hlinkClick r:id="rId2"/>
              </a:rPr>
              <a:t>https://ztm.gda.pl/ztm/plan-transportowy,a,3096 </a:t>
            </a:r>
            <a:r>
              <a:rPr lang="pl-PL" b="0" i="0" u="none" strike="noStrike" dirty="0">
                <a:effectLst/>
                <a:latin typeface="Roboto"/>
              </a:rPr>
              <a:t> </a:t>
            </a:r>
            <a:endParaRPr lang="pl-PL" sz="2800" dirty="0">
              <a:latin typeface="+mn-lt"/>
            </a:endParaRPr>
          </a:p>
          <a:p>
            <a:endParaRPr lang="pl-PL" dirty="0"/>
          </a:p>
        </p:txBody>
      </p:sp>
      <p:sp>
        <p:nvSpPr>
          <p:cNvPr id="4" name="Symbol zastępczy numeru slajdu 3">
            <a:extLst>
              <a:ext uri="{FF2B5EF4-FFF2-40B4-BE49-F238E27FC236}">
                <a16:creationId xmlns:a16="http://schemas.microsoft.com/office/drawing/2014/main" id="{74D22256-4DCC-41A7-931B-B336AF3CAE9A}"/>
              </a:ext>
            </a:extLst>
          </p:cNvPr>
          <p:cNvSpPr>
            <a:spLocks noGrp="1"/>
          </p:cNvSpPr>
          <p:nvPr>
            <p:ph type="sldNum" sz="quarter" idx="12"/>
          </p:nvPr>
        </p:nvSpPr>
        <p:spPr/>
        <p:txBody>
          <a:bodyPr/>
          <a:lstStyle/>
          <a:p>
            <a:fld id="{42D8FA7E-1F84-4941-88FF-B2152BAD4CB5}" type="slidenum">
              <a:rPr lang="pl-PL" smtClean="0"/>
              <a:t>15</a:t>
            </a:fld>
            <a:endParaRPr lang="pl-PL"/>
          </a:p>
        </p:txBody>
      </p:sp>
    </p:spTree>
    <p:extLst>
      <p:ext uri="{BB962C8B-B14F-4D97-AF65-F5344CB8AC3E}">
        <p14:creationId xmlns:p14="http://schemas.microsoft.com/office/powerpoint/2010/main" val="2760588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26CB5B-C4E3-4C4A-8ABF-0B0911A6E203}"/>
              </a:ext>
            </a:extLst>
          </p:cNvPr>
          <p:cNvSpPr>
            <a:spLocks noGrp="1"/>
          </p:cNvSpPr>
          <p:nvPr>
            <p:ph type="title"/>
          </p:nvPr>
        </p:nvSpPr>
        <p:spPr/>
        <p:txBody>
          <a:bodyPr/>
          <a:lstStyle/>
          <a:p>
            <a:pPr algn="ctr"/>
            <a:r>
              <a:rPr lang="pl-PL" b="1" dirty="0"/>
              <a:t>Olsztyn 2018 r.</a:t>
            </a:r>
          </a:p>
        </p:txBody>
      </p:sp>
      <p:sp>
        <p:nvSpPr>
          <p:cNvPr id="3" name="Symbol zastępczy zawartości 2">
            <a:extLst>
              <a:ext uri="{FF2B5EF4-FFF2-40B4-BE49-F238E27FC236}">
                <a16:creationId xmlns:a16="http://schemas.microsoft.com/office/drawing/2014/main" id="{1508C0DF-2733-43F0-BBFE-02B9C4D304EA}"/>
              </a:ext>
            </a:extLst>
          </p:cNvPr>
          <p:cNvSpPr>
            <a:spLocks noGrp="1"/>
          </p:cNvSpPr>
          <p:nvPr>
            <p:ph idx="1"/>
          </p:nvPr>
        </p:nvSpPr>
        <p:spPr/>
        <p:txBody>
          <a:bodyPr>
            <a:normAutofit/>
          </a:bodyPr>
          <a:lstStyle/>
          <a:p>
            <a:pPr algn="just"/>
            <a:r>
              <a:rPr lang="pl-PL" sz="2800" b="0" i="0" u="none" strike="noStrike" baseline="0" dirty="0"/>
              <a:t>„Uwzględniając wyniki przeprowadzonych analiz, w tym w szczególności układ komunikacyjny miasta oraz potencjalną korzyść środowiskową, wprowadzenie stref czystego transportu w Olsztynie można </a:t>
            </a:r>
            <a:r>
              <a:rPr lang="pl-PL" sz="2800" i="0" u="none" strike="noStrike" baseline="0" dirty="0"/>
              <a:t>tymczasowo</a:t>
            </a:r>
            <a:r>
              <a:rPr lang="pl-PL" sz="2800" b="1" i="0" u="none" strike="noStrike" baseline="0" dirty="0"/>
              <a:t> uznać za nieuzasadnione</a:t>
            </a:r>
            <a:r>
              <a:rPr lang="pl-PL" sz="2800" b="0" i="0" u="none" strike="noStrike" baseline="0" dirty="0"/>
              <a:t>.”</a:t>
            </a:r>
          </a:p>
          <a:p>
            <a:pPr algn="just"/>
            <a:r>
              <a:rPr lang="pl-PL" sz="2800" b="0" i="0" u="none" strike="noStrike" baseline="0" dirty="0"/>
              <a:t>„Obszary wysokiej koncentracji budynków użyteczności publicznej cechuje jednocześnie niski udział w całkowitej emisji zanieczyszczeń do powietrza. Wprowadzenie w tych obszarach stref czystego transportu nie przyczyni się do znaczącej poprawy środowiska naturalnego, a może wpłynąć negatywnie na życie mieszkańców</a:t>
            </a:r>
            <a:r>
              <a:rPr lang="pl-PL" sz="2800" dirty="0"/>
              <a:t>.”</a:t>
            </a:r>
          </a:p>
          <a:p>
            <a:pPr marL="0" indent="0" algn="r">
              <a:buNone/>
            </a:pPr>
            <a:r>
              <a:rPr lang="pl-PL" sz="2000" b="0" i="0" u="none" strike="noStrike" dirty="0">
                <a:solidFill>
                  <a:srgbClr val="1A73E8"/>
                </a:solidFill>
                <a:effectLst/>
                <a:latin typeface="Roboto"/>
                <a:hlinkClick r:id="rId2"/>
              </a:rPr>
              <a:t>https://konsultacje.olsztyn.eu/upload/files/20181119_AKK%20do%20konsultacji%20spo%C5%82ecznych.pdf</a:t>
            </a:r>
            <a:endParaRPr lang="en-US" sz="2000" b="0" i="0" u="none" strike="noStrike" baseline="0" dirty="0"/>
          </a:p>
          <a:p>
            <a:endParaRPr lang="pl-PL" dirty="0"/>
          </a:p>
        </p:txBody>
      </p:sp>
      <p:sp>
        <p:nvSpPr>
          <p:cNvPr id="4" name="Symbol zastępczy numeru slajdu 3">
            <a:extLst>
              <a:ext uri="{FF2B5EF4-FFF2-40B4-BE49-F238E27FC236}">
                <a16:creationId xmlns:a16="http://schemas.microsoft.com/office/drawing/2014/main" id="{4C56011B-EC5D-4D24-9A66-36E8A982CEDD}"/>
              </a:ext>
            </a:extLst>
          </p:cNvPr>
          <p:cNvSpPr>
            <a:spLocks noGrp="1"/>
          </p:cNvSpPr>
          <p:nvPr>
            <p:ph type="sldNum" sz="quarter" idx="12"/>
          </p:nvPr>
        </p:nvSpPr>
        <p:spPr/>
        <p:txBody>
          <a:bodyPr/>
          <a:lstStyle/>
          <a:p>
            <a:fld id="{42D8FA7E-1F84-4941-88FF-B2152BAD4CB5}" type="slidenum">
              <a:rPr lang="pl-PL" smtClean="0"/>
              <a:t>16</a:t>
            </a:fld>
            <a:endParaRPr lang="pl-PL"/>
          </a:p>
        </p:txBody>
      </p:sp>
    </p:spTree>
    <p:extLst>
      <p:ext uri="{BB962C8B-B14F-4D97-AF65-F5344CB8AC3E}">
        <p14:creationId xmlns:p14="http://schemas.microsoft.com/office/powerpoint/2010/main" val="3724489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A17921-548F-4EBD-B3B2-BCA2D55668AB}"/>
              </a:ext>
            </a:extLst>
          </p:cNvPr>
          <p:cNvSpPr>
            <a:spLocks noGrp="1"/>
          </p:cNvSpPr>
          <p:nvPr>
            <p:ph type="title"/>
          </p:nvPr>
        </p:nvSpPr>
        <p:spPr/>
        <p:txBody>
          <a:bodyPr/>
          <a:lstStyle/>
          <a:p>
            <a:pPr algn="ctr"/>
            <a:r>
              <a:rPr lang="pl-PL" b="1" dirty="0"/>
              <a:t>Poznań 2018 r.</a:t>
            </a:r>
          </a:p>
        </p:txBody>
      </p:sp>
      <p:sp>
        <p:nvSpPr>
          <p:cNvPr id="3" name="Symbol zastępczy zawartości 2">
            <a:extLst>
              <a:ext uri="{FF2B5EF4-FFF2-40B4-BE49-F238E27FC236}">
                <a16:creationId xmlns:a16="http://schemas.microsoft.com/office/drawing/2014/main" id="{940395B1-4C69-477D-A248-401D630A96E3}"/>
              </a:ext>
            </a:extLst>
          </p:cNvPr>
          <p:cNvSpPr>
            <a:spLocks noGrp="1"/>
          </p:cNvSpPr>
          <p:nvPr>
            <p:ph idx="1"/>
          </p:nvPr>
        </p:nvSpPr>
        <p:spPr/>
        <p:txBody>
          <a:bodyPr>
            <a:normAutofit/>
          </a:bodyPr>
          <a:lstStyle/>
          <a:p>
            <a:pPr algn="just"/>
            <a:r>
              <a:rPr lang="pl-PL" sz="2800" dirty="0"/>
              <a:t>„</a:t>
            </a:r>
            <a:r>
              <a:rPr lang="pl-PL" sz="2800" b="0" i="0" u="none" strike="noStrike" baseline="0" dirty="0"/>
              <a:t>Otrzymane wyniki analizy przeprowadzonej zgodnie z powyższymi założeniami oznaczają, że wymiana taboru na zeroemisyjny </a:t>
            </a:r>
            <a:r>
              <a:rPr lang="pl-PL" sz="2800" b="1" i="0" u="none" strike="noStrike" baseline="0" dirty="0"/>
              <a:t>nie prowadzi do osiągnięcia wymaganych ustawą korzyści społeczno-ekonomicznych</a:t>
            </a:r>
            <a:r>
              <a:rPr lang="pl-PL" sz="2800" b="0" i="0" u="none" strike="noStrike" baseline="0" dirty="0"/>
              <a:t>.’’</a:t>
            </a:r>
          </a:p>
          <a:p>
            <a:pPr algn="just"/>
            <a:r>
              <a:rPr lang="pl-PL" sz="2800" b="0" i="0" u="none" strike="noStrike" baseline="0" dirty="0"/>
              <a:t>„Na negatywny wynik analizy ekonomicznej wykonanej z uwzględnieniem ogólnokrajowych kosztów jednostkowych, decydujący wpływ ma ilość tzw. wysokiej emisji w miejscu jej produkcji (elektrowni) przy obecnym koszyku energetycznym w Polsce.”</a:t>
            </a:r>
          </a:p>
          <a:p>
            <a:pPr marL="0" indent="0" algn="r">
              <a:buNone/>
            </a:pPr>
            <a:r>
              <a:rPr lang="pl-PL" sz="2000" b="0" i="0" u="none" strike="noStrike" dirty="0">
                <a:solidFill>
                  <a:srgbClr val="1A73E8"/>
                </a:solidFill>
                <a:effectLst/>
                <a:latin typeface="Roboto"/>
                <a:hlinkClick r:id="rId2"/>
              </a:rPr>
              <a:t>https://www.poznan.pl/mim/public/konsultujemy/attachments.att?co=show&amp;instance=1017&amp;parent=90866&amp;lang=pl&amp;id=278367</a:t>
            </a:r>
            <a:endParaRPr lang="pl-PL" sz="2000" dirty="0"/>
          </a:p>
          <a:p>
            <a:endParaRPr lang="pl-PL" dirty="0"/>
          </a:p>
        </p:txBody>
      </p:sp>
      <p:sp>
        <p:nvSpPr>
          <p:cNvPr id="4" name="Symbol zastępczy numeru slajdu 3">
            <a:extLst>
              <a:ext uri="{FF2B5EF4-FFF2-40B4-BE49-F238E27FC236}">
                <a16:creationId xmlns:a16="http://schemas.microsoft.com/office/drawing/2014/main" id="{D30C65DD-BC66-46D0-A0D9-A265BEBEE275}"/>
              </a:ext>
            </a:extLst>
          </p:cNvPr>
          <p:cNvSpPr>
            <a:spLocks noGrp="1"/>
          </p:cNvSpPr>
          <p:nvPr>
            <p:ph type="sldNum" sz="quarter" idx="12"/>
          </p:nvPr>
        </p:nvSpPr>
        <p:spPr/>
        <p:txBody>
          <a:bodyPr/>
          <a:lstStyle/>
          <a:p>
            <a:fld id="{42D8FA7E-1F84-4941-88FF-B2152BAD4CB5}" type="slidenum">
              <a:rPr lang="pl-PL" smtClean="0"/>
              <a:t>17</a:t>
            </a:fld>
            <a:endParaRPr lang="pl-PL"/>
          </a:p>
        </p:txBody>
      </p:sp>
    </p:spTree>
    <p:extLst>
      <p:ext uri="{BB962C8B-B14F-4D97-AF65-F5344CB8AC3E}">
        <p14:creationId xmlns:p14="http://schemas.microsoft.com/office/powerpoint/2010/main" val="3860053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3347640-C0B5-415B-8BF2-AEBE81E3E2FB}"/>
              </a:ext>
            </a:extLst>
          </p:cNvPr>
          <p:cNvSpPr>
            <a:spLocks noGrp="1"/>
          </p:cNvSpPr>
          <p:nvPr>
            <p:ph type="title"/>
          </p:nvPr>
        </p:nvSpPr>
        <p:spPr/>
        <p:txBody>
          <a:bodyPr/>
          <a:lstStyle/>
          <a:p>
            <a:pPr algn="ctr"/>
            <a:r>
              <a:rPr lang="pl-PL" b="1" dirty="0"/>
              <a:t>Pruszków 2020 r.</a:t>
            </a:r>
          </a:p>
        </p:txBody>
      </p:sp>
      <p:sp>
        <p:nvSpPr>
          <p:cNvPr id="3" name="Symbol zastępczy zawartości 2">
            <a:extLst>
              <a:ext uri="{FF2B5EF4-FFF2-40B4-BE49-F238E27FC236}">
                <a16:creationId xmlns:a16="http://schemas.microsoft.com/office/drawing/2014/main" id="{064C21F8-EF7E-4A1C-BDC9-FB32CF3D34B0}"/>
              </a:ext>
            </a:extLst>
          </p:cNvPr>
          <p:cNvSpPr>
            <a:spLocks noGrp="1"/>
          </p:cNvSpPr>
          <p:nvPr>
            <p:ph idx="1"/>
          </p:nvPr>
        </p:nvSpPr>
        <p:spPr/>
        <p:txBody>
          <a:bodyPr/>
          <a:lstStyle/>
          <a:p>
            <a:pPr algn="just"/>
            <a:r>
              <a:rPr lang="pl-PL" sz="2800" b="0" i="0" u="none" strike="noStrike" baseline="0" dirty="0"/>
              <a:t>„</a:t>
            </a:r>
            <a:r>
              <a:rPr lang="en-US" sz="2800" b="0" i="0" u="none" strike="noStrike" baseline="0" dirty="0"/>
              <a:t>Na </a:t>
            </a:r>
            <a:r>
              <a:rPr lang="en-US" sz="2800" b="0" i="0" u="none" strike="noStrike" baseline="0" dirty="0" err="1"/>
              <a:t>dzień</a:t>
            </a:r>
            <a:r>
              <a:rPr lang="en-US" sz="2800" b="0" i="0" u="none" strike="noStrike" baseline="0" dirty="0"/>
              <a:t> </a:t>
            </a:r>
            <a:r>
              <a:rPr lang="en-US" sz="2800" b="0" i="0" u="none" strike="noStrike" baseline="0" dirty="0" err="1"/>
              <a:t>sporządzania</a:t>
            </a:r>
            <a:r>
              <a:rPr lang="en-US" sz="2800" b="0" i="0" u="none" strike="noStrike" baseline="0" dirty="0"/>
              <a:t> </a:t>
            </a:r>
            <a:r>
              <a:rPr lang="en-US" sz="2800" b="0" i="0" u="none" strike="noStrike" baseline="0" dirty="0" err="1"/>
              <a:t>analizy</a:t>
            </a:r>
            <a:r>
              <a:rPr lang="en-US" sz="2800" b="0" i="0" u="none" strike="noStrike" baseline="0" dirty="0"/>
              <a:t> </a:t>
            </a:r>
            <a:r>
              <a:rPr lang="en-US" sz="2800" b="0" i="0" u="none" strike="noStrike" baseline="0" dirty="0" err="1"/>
              <a:t>należy</a:t>
            </a:r>
            <a:r>
              <a:rPr lang="en-US" sz="2800" b="0" i="0" u="none" strike="noStrike" baseline="0" dirty="0"/>
              <a:t> </a:t>
            </a:r>
            <a:r>
              <a:rPr lang="en-US" sz="2800" b="0" i="0" u="none" strike="noStrike" baseline="0" dirty="0" err="1"/>
              <a:t>jednoznacznie</a:t>
            </a:r>
            <a:r>
              <a:rPr lang="en-US" sz="2800" b="0" i="0" u="none" strike="noStrike" baseline="0" dirty="0"/>
              <a:t> </a:t>
            </a:r>
            <a:r>
              <a:rPr lang="en-US" sz="2800" b="0" i="0" u="none" strike="noStrike" baseline="0" dirty="0" err="1"/>
              <a:t>wskazać</a:t>
            </a:r>
            <a:r>
              <a:rPr lang="en-US" sz="2800" b="0" i="0" u="none" strike="noStrike" baseline="0" dirty="0"/>
              <a:t>, </a:t>
            </a:r>
            <a:r>
              <a:rPr lang="en-US" sz="2800" b="0" i="0" u="none" strike="noStrike" baseline="0" dirty="0" err="1"/>
              <a:t>że</a:t>
            </a:r>
            <a:r>
              <a:rPr lang="en-US" sz="2800" b="0" i="0" u="none" strike="noStrike" baseline="0" dirty="0"/>
              <a:t> </a:t>
            </a:r>
            <a:r>
              <a:rPr lang="en-US" sz="2800" b="1" i="0" u="none" strike="noStrike" baseline="0" dirty="0" err="1"/>
              <a:t>nie</a:t>
            </a:r>
            <a:r>
              <a:rPr lang="en-US" sz="2800" b="1" i="0" u="none" strike="noStrike" baseline="0" dirty="0"/>
              <a:t> </a:t>
            </a:r>
            <a:r>
              <a:rPr lang="en-US" sz="2800" b="1" i="0" u="none" strike="noStrike" baseline="0" dirty="0" err="1"/>
              <a:t>wykazano</a:t>
            </a:r>
            <a:r>
              <a:rPr lang="en-US" sz="2800" b="1" i="0" u="none" strike="noStrike" baseline="0" dirty="0"/>
              <a:t> </a:t>
            </a:r>
            <a:r>
              <a:rPr lang="en-US" sz="2800" b="1" i="0" u="none" strike="noStrike" baseline="0" dirty="0" err="1"/>
              <a:t>opłacalności</a:t>
            </a:r>
            <a:r>
              <a:rPr lang="en-US" sz="2800" b="1" i="0" u="none" strike="noStrike" baseline="0" dirty="0"/>
              <a:t> </a:t>
            </a:r>
            <a:r>
              <a:rPr lang="en-US" sz="2800" b="0" i="0" u="none" strike="noStrike" baseline="0" dirty="0" err="1"/>
              <a:t>zastosowania</a:t>
            </a:r>
            <a:r>
              <a:rPr lang="en-US" sz="2800" b="0" i="0" u="none" strike="noStrike" baseline="0" dirty="0"/>
              <a:t> </a:t>
            </a:r>
            <a:r>
              <a:rPr lang="en-US" sz="2800" b="0" i="0" u="none" strike="noStrike" baseline="0" dirty="0" err="1"/>
              <a:t>autobusów</a:t>
            </a:r>
            <a:r>
              <a:rPr lang="en-US" sz="2800" b="0" i="0" u="none" strike="noStrike" baseline="0" dirty="0"/>
              <a:t> </a:t>
            </a:r>
            <a:r>
              <a:rPr lang="en-US" sz="2800" b="0" i="0" u="none" strike="noStrike" baseline="0" dirty="0" err="1"/>
              <a:t>elektrycznych</a:t>
            </a:r>
            <a:r>
              <a:rPr lang="en-US" sz="2800" b="0" i="0" u="none" strike="noStrike" baseline="0" dirty="0"/>
              <a:t>.</a:t>
            </a:r>
            <a:r>
              <a:rPr lang="pl-PL" sz="2800" b="0" i="0" u="none" strike="noStrike" baseline="0" dirty="0"/>
              <a:t>”</a:t>
            </a:r>
          </a:p>
          <a:p>
            <a:pPr algn="just"/>
            <a:r>
              <a:rPr lang="pl-PL" sz="2800" dirty="0"/>
              <a:t>„</a:t>
            </a:r>
            <a:r>
              <a:rPr lang="en-US" sz="2800" b="0" i="0" u="none" strike="noStrike" baseline="0" dirty="0"/>
              <a:t> </a:t>
            </a:r>
            <a:r>
              <a:rPr lang="en-US" sz="2800" b="0" i="0" u="none" strike="noStrike" baseline="0" dirty="0" err="1"/>
              <a:t>Osiągnięcie</a:t>
            </a:r>
            <a:r>
              <a:rPr lang="en-US" sz="2800" b="0" i="0" u="none" strike="noStrike" baseline="0" dirty="0"/>
              <a:t> </a:t>
            </a:r>
            <a:r>
              <a:rPr lang="en-US" sz="2800" b="0" i="0" u="none" strike="noStrike" baseline="0" dirty="0" err="1"/>
              <a:t>wysokich</a:t>
            </a:r>
            <a:r>
              <a:rPr lang="en-US" sz="2800" b="0" i="0" u="none" strike="noStrike" baseline="0" dirty="0"/>
              <a:t> </a:t>
            </a:r>
            <a:r>
              <a:rPr lang="en-US" sz="2800" b="0" i="0" u="none" strike="noStrike" baseline="0" dirty="0" err="1"/>
              <a:t>wskaźników</a:t>
            </a:r>
            <a:r>
              <a:rPr lang="en-US" sz="2800" b="0" i="0" u="none" strike="noStrike" baseline="0" dirty="0"/>
              <a:t> </a:t>
            </a:r>
            <a:r>
              <a:rPr lang="en-US" sz="2800" b="0" i="0" u="none" strike="noStrike" baseline="0" dirty="0" err="1"/>
              <a:t>opłacalności</a:t>
            </a:r>
            <a:r>
              <a:rPr lang="en-US" sz="2800" b="0" i="0" u="none" strike="noStrike" baseline="0" dirty="0"/>
              <a:t> </a:t>
            </a:r>
            <a:r>
              <a:rPr lang="en-US" sz="2800" b="0" i="0" u="none" strike="noStrike" baseline="0" dirty="0" err="1"/>
              <a:t>dla</a:t>
            </a:r>
            <a:r>
              <a:rPr lang="en-US" sz="2800" b="0" i="0" u="none" strike="noStrike" baseline="0" dirty="0"/>
              <a:t> </a:t>
            </a:r>
            <a:r>
              <a:rPr lang="en-US" sz="2800" b="0" i="0" u="none" strike="noStrike" baseline="0" dirty="0" err="1"/>
              <a:t>tego</a:t>
            </a:r>
            <a:r>
              <a:rPr lang="en-US" sz="2800" b="0" i="0" u="none" strike="noStrike" baseline="0" dirty="0"/>
              <a:t> </a:t>
            </a:r>
            <a:r>
              <a:rPr lang="en-US" sz="2800" b="0" i="0" u="none" strike="noStrike" baseline="0" dirty="0" err="1"/>
              <a:t>typu</a:t>
            </a:r>
            <a:r>
              <a:rPr lang="en-US" sz="2800" b="0" i="0" u="none" strike="noStrike" baseline="0" dirty="0"/>
              <a:t> </a:t>
            </a:r>
            <a:r>
              <a:rPr lang="en-US" sz="2800" b="0" i="0" u="none" strike="noStrike" baseline="0" dirty="0" err="1"/>
              <a:t>taboru</a:t>
            </a:r>
            <a:r>
              <a:rPr lang="en-US" sz="2800" b="0" i="0" u="none" strike="noStrike" baseline="0" dirty="0"/>
              <a:t> </a:t>
            </a:r>
            <a:r>
              <a:rPr lang="en-US" sz="2800" b="0" i="0" u="none" strike="noStrike" baseline="0" dirty="0" err="1"/>
              <a:t>możliwe</a:t>
            </a:r>
            <a:r>
              <a:rPr lang="en-US" sz="2800" b="0" i="0" u="none" strike="noStrike" baseline="0" dirty="0"/>
              <a:t> jest </a:t>
            </a:r>
            <a:r>
              <a:rPr lang="en-US" sz="2800" b="1" i="0" u="none" strike="noStrike" baseline="0" dirty="0" err="1"/>
              <a:t>jedynie</a:t>
            </a:r>
            <a:r>
              <a:rPr lang="en-US" sz="2800" b="1" i="0" u="none" strike="noStrike" baseline="0" dirty="0"/>
              <a:t> w </a:t>
            </a:r>
            <a:r>
              <a:rPr lang="en-US" sz="2800" b="1" i="0" u="none" strike="noStrike" baseline="0" dirty="0" err="1"/>
              <a:t>przypadku</a:t>
            </a:r>
            <a:r>
              <a:rPr lang="en-US" sz="2800" b="1" i="0" u="none" strike="noStrike" baseline="0" dirty="0"/>
              <a:t> </a:t>
            </a:r>
            <a:r>
              <a:rPr lang="en-US" sz="2800" b="0" i="0" u="none" strike="noStrike" baseline="0" dirty="0" err="1"/>
              <a:t>pozyskania</a:t>
            </a:r>
            <a:r>
              <a:rPr lang="en-US" sz="2800" b="0" i="0" u="none" strike="noStrike" baseline="0" dirty="0"/>
              <a:t> </a:t>
            </a:r>
            <a:r>
              <a:rPr lang="en-US" sz="2800" b="0" i="0" u="none" strike="noStrike" baseline="0" dirty="0" err="1"/>
              <a:t>wysokiego</a:t>
            </a:r>
            <a:r>
              <a:rPr lang="en-US" sz="2800" b="0" i="0" u="none" strike="noStrike" baseline="0" dirty="0"/>
              <a:t> (co </a:t>
            </a:r>
            <a:r>
              <a:rPr lang="en-US" sz="2800" b="0" i="0" u="none" strike="noStrike" baseline="0" dirty="0" err="1"/>
              <a:t>najmniej</a:t>
            </a:r>
            <a:r>
              <a:rPr lang="en-US" sz="2800" b="0" i="0" u="none" strike="noStrike" baseline="0" dirty="0"/>
              <a:t> 70%) </a:t>
            </a:r>
            <a:r>
              <a:rPr lang="en-US" sz="2800" b="0" i="0" u="none" strike="noStrike" baseline="0" dirty="0" err="1"/>
              <a:t>dofinansowania</a:t>
            </a:r>
            <a:r>
              <a:rPr lang="en-US" sz="2800" b="0" i="0" u="none" strike="noStrike" baseline="0" dirty="0"/>
              <a:t> </a:t>
            </a:r>
            <a:r>
              <a:rPr lang="en-US" sz="2800" b="0" i="0" u="none" strike="noStrike" baseline="0" dirty="0" err="1"/>
              <a:t>ze</a:t>
            </a:r>
            <a:r>
              <a:rPr lang="en-US" sz="2800" b="0" i="0" u="none" strike="noStrike" baseline="0" dirty="0"/>
              <a:t> </a:t>
            </a:r>
            <a:r>
              <a:rPr lang="en-US" sz="2800" b="0" i="0" u="none" strike="noStrike" baseline="0" dirty="0" err="1"/>
              <a:t>środków</a:t>
            </a:r>
            <a:r>
              <a:rPr lang="en-US" sz="2800" b="0" i="0" u="none" strike="noStrike" baseline="0" dirty="0"/>
              <a:t> </a:t>
            </a:r>
            <a:r>
              <a:rPr lang="en-US" sz="2800" b="0" i="0" u="none" strike="noStrike" baseline="0" dirty="0" err="1"/>
              <a:t>zewnętrznych</a:t>
            </a:r>
            <a:r>
              <a:rPr lang="en-US" sz="2800" b="0" i="0" u="none" strike="noStrike" baseline="0" dirty="0"/>
              <a:t>. </a:t>
            </a:r>
            <a:r>
              <a:rPr lang="en-US" sz="2800" b="0" i="0" u="none" strike="noStrike" baseline="0" dirty="0" err="1"/>
              <a:t>Tylko</a:t>
            </a:r>
            <a:r>
              <a:rPr lang="en-US" sz="2800" b="0" i="0" u="none" strike="noStrike" baseline="0" dirty="0"/>
              <a:t> w </a:t>
            </a:r>
            <a:r>
              <a:rPr lang="en-US" sz="2800" b="0" i="0" u="none" strike="noStrike" baseline="0" dirty="0" err="1"/>
              <a:t>takim</a:t>
            </a:r>
            <a:r>
              <a:rPr lang="en-US" sz="2800" b="0" i="0" u="none" strike="noStrike" baseline="0" dirty="0"/>
              <a:t> </a:t>
            </a:r>
            <a:r>
              <a:rPr lang="en-US" sz="2800" b="0" i="0" u="none" strike="noStrike" baseline="0" dirty="0" err="1"/>
              <a:t>przypadku</a:t>
            </a:r>
            <a:r>
              <a:rPr lang="en-US" sz="2800" b="0" i="0" u="none" strike="noStrike" baseline="0" dirty="0"/>
              <a:t> </a:t>
            </a:r>
            <a:r>
              <a:rPr lang="en-US" sz="2800" b="0" i="0" u="none" strike="noStrike" baseline="0" dirty="0" err="1"/>
              <a:t>wydaje</a:t>
            </a:r>
            <a:r>
              <a:rPr lang="en-US" sz="2800" b="0" i="0" u="none" strike="noStrike" baseline="0" dirty="0"/>
              <a:t> </a:t>
            </a:r>
            <a:r>
              <a:rPr lang="en-US" sz="2800" b="0" i="0" u="none" strike="noStrike" baseline="0" dirty="0" err="1"/>
              <a:t>się</a:t>
            </a:r>
            <a:r>
              <a:rPr lang="en-US" sz="2800" b="0" i="0" u="none" strike="noStrike" baseline="0" dirty="0"/>
              <a:t> </a:t>
            </a:r>
            <a:r>
              <a:rPr lang="en-US" sz="2800" b="0" i="0" u="none" strike="noStrike" baseline="0" dirty="0" err="1"/>
              <a:t>być</a:t>
            </a:r>
            <a:r>
              <a:rPr lang="en-US" sz="2800" b="0" i="0" u="none" strike="noStrike" baseline="0" dirty="0"/>
              <a:t> </a:t>
            </a:r>
            <a:r>
              <a:rPr lang="en-US" sz="2800" b="0" i="0" u="none" strike="noStrike" baseline="0" dirty="0" err="1"/>
              <a:t>zasadnym</a:t>
            </a:r>
            <a:r>
              <a:rPr lang="en-US" sz="2800" b="0" i="0" u="none" strike="noStrike" baseline="0" dirty="0"/>
              <a:t> </a:t>
            </a:r>
            <a:r>
              <a:rPr lang="en-US" sz="2800" b="0" i="0" u="none" strike="noStrike" baseline="0" dirty="0" err="1"/>
              <a:t>podjęcie</a:t>
            </a:r>
            <a:r>
              <a:rPr lang="en-US" sz="2800" b="0" i="0" u="none" strike="noStrike" baseline="0" dirty="0"/>
              <a:t> </a:t>
            </a:r>
            <a:r>
              <a:rPr lang="en-US" sz="2800" b="0" i="0" u="none" strike="noStrike" baseline="0" dirty="0" err="1"/>
              <a:t>realizacji</a:t>
            </a:r>
            <a:r>
              <a:rPr lang="en-US" sz="2800" b="0" i="0" u="none" strike="noStrike" baseline="0" dirty="0"/>
              <a:t> </a:t>
            </a:r>
            <a:r>
              <a:rPr lang="en-US" sz="2800" b="0" i="0" u="none" strike="noStrike" baseline="0" dirty="0" err="1"/>
              <a:t>obowiązków</a:t>
            </a:r>
            <a:r>
              <a:rPr lang="en-US" sz="2800" b="0" i="0" u="none" strike="noStrike" baseline="0" dirty="0"/>
              <a:t> </a:t>
            </a:r>
            <a:r>
              <a:rPr lang="en-US" sz="2800" b="0" i="0" u="none" strike="noStrike" baseline="0" dirty="0" err="1"/>
              <a:t>wynikających</a:t>
            </a:r>
            <a:r>
              <a:rPr lang="en-US" sz="2800" b="0" i="0" u="none" strike="noStrike" baseline="0" dirty="0"/>
              <a:t> </a:t>
            </a:r>
            <a:r>
              <a:rPr lang="en-US" sz="2800" b="0" i="0" u="none" strike="noStrike" baseline="0" dirty="0" err="1"/>
              <a:t>dalszych</a:t>
            </a:r>
            <a:r>
              <a:rPr lang="en-US" sz="2800" b="0" i="0" u="none" strike="noStrike" baseline="0" dirty="0"/>
              <a:t> z </a:t>
            </a:r>
            <a:r>
              <a:rPr lang="en-US" sz="2800" b="0" i="0" u="none" strike="noStrike" baseline="0" dirty="0" err="1"/>
              <a:t>ustawy</a:t>
            </a:r>
            <a:r>
              <a:rPr lang="en-US" sz="2800" b="0" i="0" u="none" strike="noStrike" baseline="0" dirty="0"/>
              <a:t> o elektromobilności.</a:t>
            </a:r>
            <a:r>
              <a:rPr lang="pl-PL" sz="2800" dirty="0"/>
              <a:t>”</a:t>
            </a:r>
            <a:endParaRPr lang="en-US" sz="2800" b="0" i="0" u="none" strike="noStrike" baseline="0" dirty="0"/>
          </a:p>
          <a:p>
            <a:pPr marL="0" indent="0" algn="r">
              <a:buNone/>
            </a:pPr>
            <a:r>
              <a:rPr lang="pl-PL" sz="2000" dirty="0">
                <a:hlinkClick r:id="rId2"/>
              </a:rPr>
              <a:t>https://www.pruszkow.pl/wp-content/uploads/2020/03/AKK_Pruszków-20-r_MSI_wersja-na-konsultacje.pdf</a:t>
            </a:r>
            <a:r>
              <a:rPr lang="pl-PL" sz="2000" dirty="0"/>
              <a:t> </a:t>
            </a:r>
          </a:p>
        </p:txBody>
      </p:sp>
      <p:sp>
        <p:nvSpPr>
          <p:cNvPr id="4" name="Symbol zastępczy numeru slajdu 3">
            <a:extLst>
              <a:ext uri="{FF2B5EF4-FFF2-40B4-BE49-F238E27FC236}">
                <a16:creationId xmlns:a16="http://schemas.microsoft.com/office/drawing/2014/main" id="{F1A79F7C-100F-4B5D-9C56-83080EF838FE}"/>
              </a:ext>
            </a:extLst>
          </p:cNvPr>
          <p:cNvSpPr>
            <a:spLocks noGrp="1"/>
          </p:cNvSpPr>
          <p:nvPr>
            <p:ph type="sldNum" sz="quarter" idx="12"/>
          </p:nvPr>
        </p:nvSpPr>
        <p:spPr/>
        <p:txBody>
          <a:bodyPr/>
          <a:lstStyle/>
          <a:p>
            <a:fld id="{42D8FA7E-1F84-4941-88FF-B2152BAD4CB5}" type="slidenum">
              <a:rPr lang="pl-PL" smtClean="0"/>
              <a:t>18</a:t>
            </a:fld>
            <a:endParaRPr lang="pl-PL"/>
          </a:p>
        </p:txBody>
      </p:sp>
    </p:spTree>
    <p:extLst>
      <p:ext uri="{BB962C8B-B14F-4D97-AF65-F5344CB8AC3E}">
        <p14:creationId xmlns:p14="http://schemas.microsoft.com/office/powerpoint/2010/main" val="3894977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5C8B5D-9632-4038-B794-F281D2B05D34}"/>
              </a:ext>
            </a:extLst>
          </p:cNvPr>
          <p:cNvSpPr>
            <a:spLocks noGrp="1"/>
          </p:cNvSpPr>
          <p:nvPr>
            <p:ph type="title"/>
          </p:nvPr>
        </p:nvSpPr>
        <p:spPr/>
        <p:txBody>
          <a:bodyPr/>
          <a:lstStyle/>
          <a:p>
            <a:pPr algn="ctr"/>
            <a:r>
              <a:rPr lang="pl-PL" b="1" dirty="0"/>
              <a:t>Niepewna przyszłość elektromobilności w samorządach</a:t>
            </a:r>
          </a:p>
        </p:txBody>
      </p:sp>
      <p:sp>
        <p:nvSpPr>
          <p:cNvPr id="3" name="Symbol zastępczy zawartości 2">
            <a:extLst>
              <a:ext uri="{FF2B5EF4-FFF2-40B4-BE49-F238E27FC236}">
                <a16:creationId xmlns:a16="http://schemas.microsoft.com/office/drawing/2014/main" id="{A7C5854B-0929-4A3A-A7A9-567A6BAD8982}"/>
              </a:ext>
            </a:extLst>
          </p:cNvPr>
          <p:cNvSpPr>
            <a:spLocks noGrp="1"/>
          </p:cNvSpPr>
          <p:nvPr>
            <p:ph idx="1"/>
          </p:nvPr>
        </p:nvSpPr>
        <p:spPr/>
        <p:txBody>
          <a:bodyPr/>
          <a:lstStyle/>
          <a:p>
            <a:pPr algn="just"/>
            <a:r>
              <a:rPr lang="pl-PL" dirty="0"/>
              <a:t>„</a:t>
            </a:r>
            <a:r>
              <a:rPr lang="pl-PL" b="1" dirty="0">
                <a:solidFill>
                  <a:srgbClr val="FF0000"/>
                </a:solidFill>
              </a:rPr>
              <a:t>tylko 3 z 26 analiz </a:t>
            </a:r>
            <a:r>
              <a:rPr lang="pl-PL" dirty="0"/>
              <a:t>kosztów i korzyści związanych z wykorzystaniem, przy świadczeniu usług komunikacji miejskiej, autobusów zeroemisyjnych wskazywało na zasadność inwestycji w zeroemisyjny transport publiczny” </a:t>
            </a:r>
          </a:p>
          <a:p>
            <a:pPr marL="0" indent="0" algn="r">
              <a:buNone/>
            </a:pPr>
            <a:r>
              <a:rPr lang="pl-PL" dirty="0"/>
              <a:t>[„Gazeta Prawna” z 05.11.2020 r.]</a:t>
            </a:r>
          </a:p>
          <a:p>
            <a:pPr marL="0" indent="0" algn="r">
              <a:buNone/>
            </a:pPr>
            <a:r>
              <a:rPr lang="pl-PL" sz="2000" dirty="0">
                <a:hlinkClick r:id="rId2"/>
              </a:rPr>
              <a:t>https://serwisy.gazetaprawna.pl/ekologia/artykuly/1495435,niepewna-przyszlosc-elektromobilnosci-w-samorzadach.html</a:t>
            </a:r>
            <a:r>
              <a:rPr lang="pl-PL" sz="2000" dirty="0"/>
              <a:t> </a:t>
            </a:r>
          </a:p>
          <a:p>
            <a:pPr marL="0" indent="0" algn="r">
              <a:buNone/>
            </a:pPr>
            <a:endParaRPr lang="pl-PL" dirty="0"/>
          </a:p>
        </p:txBody>
      </p:sp>
      <p:sp>
        <p:nvSpPr>
          <p:cNvPr id="4" name="Symbol zastępczy numeru slajdu 3">
            <a:extLst>
              <a:ext uri="{FF2B5EF4-FFF2-40B4-BE49-F238E27FC236}">
                <a16:creationId xmlns:a16="http://schemas.microsoft.com/office/drawing/2014/main" id="{FCEE4C6A-3C1A-49D6-81CC-C05AD46B75D4}"/>
              </a:ext>
            </a:extLst>
          </p:cNvPr>
          <p:cNvSpPr>
            <a:spLocks noGrp="1"/>
          </p:cNvSpPr>
          <p:nvPr>
            <p:ph type="sldNum" sz="quarter" idx="12"/>
          </p:nvPr>
        </p:nvSpPr>
        <p:spPr/>
        <p:txBody>
          <a:bodyPr/>
          <a:lstStyle/>
          <a:p>
            <a:fld id="{42D8FA7E-1F84-4941-88FF-B2152BAD4CB5}" type="slidenum">
              <a:rPr lang="pl-PL" smtClean="0"/>
              <a:t>19</a:t>
            </a:fld>
            <a:endParaRPr lang="pl-PL"/>
          </a:p>
        </p:txBody>
      </p:sp>
    </p:spTree>
    <p:extLst>
      <p:ext uri="{BB962C8B-B14F-4D97-AF65-F5344CB8AC3E}">
        <p14:creationId xmlns:p14="http://schemas.microsoft.com/office/powerpoint/2010/main" val="3690748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4CACE2-B9F4-4D93-92B5-4D3E3D9B3C5B}"/>
              </a:ext>
            </a:extLst>
          </p:cNvPr>
          <p:cNvSpPr>
            <a:spLocks noGrp="1"/>
          </p:cNvSpPr>
          <p:nvPr>
            <p:ph type="title"/>
          </p:nvPr>
        </p:nvSpPr>
        <p:spPr/>
        <p:txBody>
          <a:bodyPr/>
          <a:lstStyle/>
          <a:p>
            <a:pPr algn="ctr"/>
            <a:r>
              <a:rPr lang="pl-PL" b="1" dirty="0"/>
              <a:t>Okres na jaki są zawierane umowy w publicznym transporcie zbiorowym</a:t>
            </a:r>
            <a:endParaRPr lang="pl-PL" dirty="0"/>
          </a:p>
        </p:txBody>
      </p:sp>
      <p:sp>
        <p:nvSpPr>
          <p:cNvPr id="3" name="Symbol zastępczy zawartości 2">
            <a:extLst>
              <a:ext uri="{FF2B5EF4-FFF2-40B4-BE49-F238E27FC236}">
                <a16:creationId xmlns:a16="http://schemas.microsoft.com/office/drawing/2014/main" id="{D3CF6922-283E-4EDC-B6F3-1DE378EC60AE}"/>
              </a:ext>
            </a:extLst>
          </p:cNvPr>
          <p:cNvSpPr>
            <a:spLocks noGrp="1"/>
          </p:cNvSpPr>
          <p:nvPr>
            <p:ph idx="1"/>
          </p:nvPr>
        </p:nvSpPr>
        <p:spPr/>
        <p:txBody>
          <a:bodyPr/>
          <a:lstStyle/>
          <a:p>
            <a:pPr algn="just"/>
            <a:r>
              <a:rPr lang="pl-PL" sz="3600" dirty="0"/>
              <a:t>„</a:t>
            </a:r>
            <a:r>
              <a:rPr lang="pl-PL" sz="3600" b="0" i="0" u="none" strike="noStrike" dirty="0">
                <a:solidFill>
                  <a:srgbClr val="000000"/>
                </a:solidFill>
                <a:effectLst/>
                <a:latin typeface="Times New Roman" panose="02020603050405020304" pitchFamily="18" charset="0"/>
              </a:rPr>
              <a:t>Okres obowiązywania umów o świadczenie usług publicznych jest ograniczony i nie przekracza </a:t>
            </a:r>
            <a:r>
              <a:rPr lang="pl-PL" sz="3600" b="1" i="0" u="sng" strike="noStrike" dirty="0">
                <a:solidFill>
                  <a:srgbClr val="FF0000"/>
                </a:solidFill>
                <a:effectLst/>
                <a:latin typeface="Times New Roman" panose="02020603050405020304" pitchFamily="18" charset="0"/>
              </a:rPr>
              <a:t>dziesięciu lat </a:t>
            </a:r>
            <a:r>
              <a:rPr lang="pl-PL" sz="3600" b="0" i="0" u="none" strike="noStrike" dirty="0">
                <a:solidFill>
                  <a:srgbClr val="000000"/>
                </a:solidFill>
                <a:effectLst/>
                <a:latin typeface="Times New Roman" panose="02020603050405020304" pitchFamily="18" charset="0"/>
              </a:rPr>
              <a:t>- w odniesieniu do usług autokarowych i autobusowych.”</a:t>
            </a:r>
          </a:p>
          <a:p>
            <a:pPr marL="0" indent="0" algn="r">
              <a:buNone/>
            </a:pPr>
            <a:r>
              <a:rPr lang="pl-PL" dirty="0">
                <a:solidFill>
                  <a:srgbClr val="000000"/>
                </a:solidFill>
                <a:latin typeface="Times New Roman" panose="02020603050405020304" pitchFamily="18" charset="0"/>
              </a:rPr>
              <a:t>[art. 4 ust. 3 Rozporządzenia (WE) nr 1370/2007 Parlamentu Europejskiego i Rady z dnia 23 października 2007 r. dotyczące usług publicznych w zakresie kolejowego i drogowego transportu pasażerskiego oraz uchylające rozporządzenia Rady (EWG) nr 1191/69 i (EWG) nr 1107/70 (Dz. U. UE. L. z 2007 r. Nr 315, str. 1 z późn. zm.]</a:t>
            </a:r>
            <a:endParaRPr lang="pl-PL" dirty="0"/>
          </a:p>
        </p:txBody>
      </p:sp>
      <p:sp>
        <p:nvSpPr>
          <p:cNvPr id="4" name="Symbol zastępczy numeru slajdu 3">
            <a:extLst>
              <a:ext uri="{FF2B5EF4-FFF2-40B4-BE49-F238E27FC236}">
                <a16:creationId xmlns:a16="http://schemas.microsoft.com/office/drawing/2014/main" id="{63014A92-C90E-4132-BBCE-BF3049048EC2}"/>
              </a:ext>
            </a:extLst>
          </p:cNvPr>
          <p:cNvSpPr>
            <a:spLocks noGrp="1"/>
          </p:cNvSpPr>
          <p:nvPr>
            <p:ph type="sldNum" sz="quarter" idx="12"/>
          </p:nvPr>
        </p:nvSpPr>
        <p:spPr/>
        <p:txBody>
          <a:bodyPr/>
          <a:lstStyle/>
          <a:p>
            <a:fld id="{42D8FA7E-1F84-4941-88FF-B2152BAD4CB5}" type="slidenum">
              <a:rPr lang="pl-PL" smtClean="0"/>
              <a:t>2</a:t>
            </a:fld>
            <a:endParaRPr lang="pl-PL"/>
          </a:p>
        </p:txBody>
      </p:sp>
    </p:spTree>
    <p:extLst>
      <p:ext uri="{BB962C8B-B14F-4D97-AF65-F5344CB8AC3E}">
        <p14:creationId xmlns:p14="http://schemas.microsoft.com/office/powerpoint/2010/main" val="4147753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5C0F23-A669-4684-A15E-36A393558533}"/>
              </a:ext>
            </a:extLst>
          </p:cNvPr>
          <p:cNvSpPr>
            <a:spLocks noGrp="1"/>
          </p:cNvSpPr>
          <p:nvPr>
            <p:ph type="title"/>
          </p:nvPr>
        </p:nvSpPr>
        <p:spPr/>
        <p:txBody>
          <a:bodyPr/>
          <a:lstStyle/>
          <a:p>
            <a:pPr algn="ctr"/>
            <a:r>
              <a:rPr lang="pl-PL" b="1" dirty="0"/>
              <a:t>Popularność autobusów z napędem gazowym</a:t>
            </a:r>
          </a:p>
        </p:txBody>
      </p:sp>
      <p:sp>
        <p:nvSpPr>
          <p:cNvPr id="3" name="Symbol zastępczy zawartości 2">
            <a:extLst>
              <a:ext uri="{FF2B5EF4-FFF2-40B4-BE49-F238E27FC236}">
                <a16:creationId xmlns:a16="http://schemas.microsoft.com/office/drawing/2014/main" id="{66DCD5B0-B796-4B99-B23B-039FC699DD08}"/>
              </a:ext>
            </a:extLst>
          </p:cNvPr>
          <p:cNvSpPr>
            <a:spLocks noGrp="1"/>
          </p:cNvSpPr>
          <p:nvPr>
            <p:ph idx="1"/>
          </p:nvPr>
        </p:nvSpPr>
        <p:spPr/>
        <p:txBody>
          <a:bodyPr>
            <a:normAutofit/>
          </a:bodyPr>
          <a:lstStyle/>
          <a:p>
            <a:r>
              <a:rPr lang="pl-PL" dirty="0"/>
              <a:t>„</a:t>
            </a:r>
            <a:r>
              <a:rPr lang="pl-PL" b="1" dirty="0"/>
              <a:t>w 2019 r</a:t>
            </a:r>
            <a:r>
              <a:rPr lang="pl-PL" b="1" dirty="0">
                <a:solidFill>
                  <a:srgbClr val="FF0000"/>
                </a:solidFill>
              </a:rPr>
              <a:t>. 22 % </a:t>
            </a:r>
            <a:r>
              <a:rPr lang="pl-PL" b="1" dirty="0"/>
              <a:t>nowych autobusów miejskich miało napęd gazowy</a:t>
            </a:r>
            <a:r>
              <a:rPr lang="pl-PL" dirty="0"/>
              <a:t>.”</a:t>
            </a:r>
          </a:p>
          <a:p>
            <a:pPr marL="0" indent="0" algn="r">
              <a:buNone/>
            </a:pPr>
            <a:r>
              <a:rPr lang="pl-PL" dirty="0"/>
              <a:t>[„Rzeczpospolita” z 24.08.2020 r.] </a:t>
            </a:r>
          </a:p>
          <a:p>
            <a:pPr marL="0" indent="0" algn="r">
              <a:buNone/>
            </a:pPr>
            <a:r>
              <a:rPr lang="pl-PL" sz="2000" dirty="0">
                <a:hlinkClick r:id="rId2"/>
              </a:rPr>
              <a:t>https://www.rp.pl/Transport/308239969-Miasta-mocniej-stawiaja-na-zielona-komunikacje.html</a:t>
            </a:r>
            <a:endParaRPr lang="pl-PL" sz="2000" dirty="0"/>
          </a:p>
          <a:p>
            <a:pPr marL="0" indent="0" algn="r">
              <a:buNone/>
            </a:pPr>
            <a:r>
              <a:rPr lang="pl-PL" sz="2000" dirty="0"/>
              <a:t> </a:t>
            </a:r>
          </a:p>
          <a:p>
            <a:pPr algn="just"/>
            <a:r>
              <a:rPr lang="pl-PL" dirty="0"/>
              <a:t>„</a:t>
            </a:r>
            <a:r>
              <a:rPr lang="pl-PL" b="1" dirty="0"/>
              <a:t>napęd gazowy jest najbardziej efektywnym rozwiązaniem</a:t>
            </a:r>
            <a:r>
              <a:rPr lang="pl-PL" dirty="0"/>
              <a:t>”</a:t>
            </a:r>
          </a:p>
          <a:p>
            <a:pPr marL="0" indent="0" algn="r">
              <a:buNone/>
            </a:pPr>
            <a:r>
              <a:rPr lang="pl-PL" dirty="0"/>
              <a:t>[prof. Wojciech </a:t>
            </a:r>
            <a:r>
              <a:rPr lang="pl-PL" dirty="0" err="1"/>
              <a:t>Suchorzewski</a:t>
            </a:r>
            <a:r>
              <a:rPr lang="pl-PL" dirty="0"/>
              <a:t> na konferencji </a:t>
            </a:r>
            <a:r>
              <a:rPr lang="pl-PL" b="0" i="0" u="none" strike="noStrike" dirty="0">
                <a:solidFill>
                  <a:srgbClr val="212529"/>
                </a:solidFill>
                <a:effectLst/>
                <a:latin typeface="-apple-system"/>
              </a:rPr>
              <a:t>„Trolejbus, autobus elektryczny, gazowy, hybryda czy może nowy diesel?” </a:t>
            </a:r>
          </a:p>
          <a:p>
            <a:pPr marL="0" indent="0" algn="r">
              <a:buNone/>
            </a:pPr>
            <a:r>
              <a:rPr lang="pl-PL" sz="2000" dirty="0">
                <a:hlinkClick r:id="rId3"/>
              </a:rPr>
              <a:t>https://www.transport-publiczny.pl/wiadomosci/trolejbus-autobus-elektryczny-czy-gazowy-wyzwania-i-mozliwosci-nowych-technologii-62916.html</a:t>
            </a:r>
            <a:r>
              <a:rPr lang="pl-PL" sz="2000" dirty="0"/>
              <a:t> </a:t>
            </a:r>
          </a:p>
        </p:txBody>
      </p:sp>
      <p:sp>
        <p:nvSpPr>
          <p:cNvPr id="4" name="Symbol zastępczy numeru slajdu 3">
            <a:extLst>
              <a:ext uri="{FF2B5EF4-FFF2-40B4-BE49-F238E27FC236}">
                <a16:creationId xmlns:a16="http://schemas.microsoft.com/office/drawing/2014/main" id="{40674093-FD4B-4A63-B7E5-1E3278ACBEA4}"/>
              </a:ext>
            </a:extLst>
          </p:cNvPr>
          <p:cNvSpPr>
            <a:spLocks noGrp="1"/>
          </p:cNvSpPr>
          <p:nvPr>
            <p:ph type="sldNum" sz="quarter" idx="12"/>
          </p:nvPr>
        </p:nvSpPr>
        <p:spPr/>
        <p:txBody>
          <a:bodyPr/>
          <a:lstStyle/>
          <a:p>
            <a:fld id="{42D8FA7E-1F84-4941-88FF-B2152BAD4CB5}" type="slidenum">
              <a:rPr lang="pl-PL" smtClean="0"/>
              <a:t>20</a:t>
            </a:fld>
            <a:endParaRPr lang="pl-PL"/>
          </a:p>
        </p:txBody>
      </p:sp>
    </p:spTree>
    <p:extLst>
      <p:ext uri="{BB962C8B-B14F-4D97-AF65-F5344CB8AC3E}">
        <p14:creationId xmlns:p14="http://schemas.microsoft.com/office/powerpoint/2010/main" val="2349950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D4A30E-4B90-4F41-B18C-EDE973345784}"/>
              </a:ext>
            </a:extLst>
          </p:cNvPr>
          <p:cNvSpPr>
            <a:spLocks noGrp="1"/>
          </p:cNvSpPr>
          <p:nvPr>
            <p:ph type="title"/>
          </p:nvPr>
        </p:nvSpPr>
        <p:spPr/>
        <p:txBody>
          <a:bodyPr/>
          <a:lstStyle/>
          <a:p>
            <a:pPr algn="ctr"/>
            <a:r>
              <a:rPr lang="pl-PL" b="1" dirty="0"/>
              <a:t>Raport o </a:t>
            </a:r>
            <a:r>
              <a:rPr lang="pl-PL" b="1" dirty="0" err="1"/>
              <a:t>gazomobilności</a:t>
            </a:r>
            <a:r>
              <a:rPr lang="pl-PL" b="1" dirty="0"/>
              <a:t> w komunikacji miejskiej</a:t>
            </a:r>
          </a:p>
        </p:txBody>
      </p:sp>
      <p:sp>
        <p:nvSpPr>
          <p:cNvPr id="3" name="Symbol zastępczy zawartości 2">
            <a:extLst>
              <a:ext uri="{FF2B5EF4-FFF2-40B4-BE49-F238E27FC236}">
                <a16:creationId xmlns:a16="http://schemas.microsoft.com/office/drawing/2014/main" id="{7AABDE7E-520F-48B2-93EA-BB878C7C88DD}"/>
              </a:ext>
            </a:extLst>
          </p:cNvPr>
          <p:cNvSpPr>
            <a:spLocks noGrp="1"/>
          </p:cNvSpPr>
          <p:nvPr>
            <p:ph idx="1"/>
          </p:nvPr>
        </p:nvSpPr>
        <p:spPr/>
        <p:txBody>
          <a:bodyPr>
            <a:normAutofit lnSpcReduction="10000"/>
          </a:bodyPr>
          <a:lstStyle/>
          <a:p>
            <a:pPr algn="just"/>
            <a:r>
              <a:rPr lang="pl-PL" dirty="0"/>
              <a:t>„Wysoki koszt zakupu autobusów elektrycznych, a w przypadku wodorowych – wręcz zaporowy, nie może prowadzić do zapaści finansowej.”</a:t>
            </a:r>
          </a:p>
          <a:p>
            <a:pPr algn="just"/>
            <a:r>
              <a:rPr lang="pl-PL" dirty="0"/>
              <a:t>„Atutem autobusu gazowego jest jego zmniejsza uciążliwości środowiskowa w stosunku do autobusu napędzanego tradycyjnym paliwem. Koszt zakupu pojazdów gazowych jest przy tym tylko nieznacznie wyższy od tradycyjnych, a obowiązujące obecnie ceny paliw pozwalają na zrekompensowanie z naddatkiem różnicy.”</a:t>
            </a:r>
          </a:p>
          <a:p>
            <a:pPr marL="0" indent="0" algn="r">
              <a:buNone/>
            </a:pPr>
            <a:r>
              <a:rPr lang="pl-PL" dirty="0"/>
              <a:t>[Raport Izby Gospodarczej Komunikacji Miejskiej o </a:t>
            </a:r>
            <a:r>
              <a:rPr lang="pl-PL" dirty="0" err="1"/>
              <a:t>gazomobilności</a:t>
            </a:r>
            <a:r>
              <a:rPr lang="pl-PL" dirty="0"/>
              <a:t> w komunikacji miejskiej luty 2021 r.]</a:t>
            </a:r>
          </a:p>
          <a:p>
            <a:pPr marL="0" indent="0" algn="r">
              <a:buNone/>
            </a:pPr>
            <a:r>
              <a:rPr lang="pl-PL" dirty="0">
                <a:hlinkClick r:id="rId2"/>
              </a:rPr>
              <a:t>https://igkm.pl/raport-o-gazomobilnosci-w-komunikacji-miejskiej/</a:t>
            </a:r>
            <a:r>
              <a:rPr lang="pl-PL" dirty="0"/>
              <a:t> </a:t>
            </a:r>
          </a:p>
          <a:p>
            <a:pPr marL="0" indent="0" algn="r">
              <a:buNone/>
            </a:pPr>
            <a:endParaRPr lang="pl-PL" dirty="0"/>
          </a:p>
        </p:txBody>
      </p:sp>
      <p:sp>
        <p:nvSpPr>
          <p:cNvPr id="4" name="Symbol zastępczy numeru slajdu 3">
            <a:extLst>
              <a:ext uri="{FF2B5EF4-FFF2-40B4-BE49-F238E27FC236}">
                <a16:creationId xmlns:a16="http://schemas.microsoft.com/office/drawing/2014/main" id="{DAE5D42D-573D-4A5E-A5AC-B0FD9EE3440E}"/>
              </a:ext>
            </a:extLst>
          </p:cNvPr>
          <p:cNvSpPr>
            <a:spLocks noGrp="1"/>
          </p:cNvSpPr>
          <p:nvPr>
            <p:ph type="sldNum" sz="quarter" idx="12"/>
          </p:nvPr>
        </p:nvSpPr>
        <p:spPr/>
        <p:txBody>
          <a:bodyPr/>
          <a:lstStyle/>
          <a:p>
            <a:fld id="{42D8FA7E-1F84-4941-88FF-B2152BAD4CB5}" type="slidenum">
              <a:rPr lang="pl-PL" smtClean="0"/>
              <a:t>21</a:t>
            </a:fld>
            <a:endParaRPr lang="pl-PL"/>
          </a:p>
        </p:txBody>
      </p:sp>
    </p:spTree>
    <p:extLst>
      <p:ext uri="{BB962C8B-B14F-4D97-AF65-F5344CB8AC3E}">
        <p14:creationId xmlns:p14="http://schemas.microsoft.com/office/powerpoint/2010/main" val="5050018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696B6D-77EE-4370-A48B-CC05FA8366F3}"/>
              </a:ext>
            </a:extLst>
          </p:cNvPr>
          <p:cNvSpPr>
            <a:spLocks noGrp="1"/>
          </p:cNvSpPr>
          <p:nvPr>
            <p:ph type="title"/>
          </p:nvPr>
        </p:nvSpPr>
        <p:spPr/>
        <p:txBody>
          <a:bodyPr/>
          <a:lstStyle/>
          <a:p>
            <a:pPr algn="ctr"/>
            <a:r>
              <a:rPr lang="pl-PL" b="1" dirty="0"/>
              <a:t>Raport IGKM o </a:t>
            </a:r>
            <a:r>
              <a:rPr lang="pl-PL" b="1" dirty="0" err="1"/>
              <a:t>gazomobilności</a:t>
            </a:r>
            <a:r>
              <a:rPr lang="pl-PL" b="1" dirty="0"/>
              <a:t> w komunikacji miejskiej</a:t>
            </a:r>
            <a:endParaRPr lang="pl-PL" dirty="0"/>
          </a:p>
        </p:txBody>
      </p:sp>
      <p:sp>
        <p:nvSpPr>
          <p:cNvPr id="3" name="Symbol zastępczy zawartości 2">
            <a:extLst>
              <a:ext uri="{FF2B5EF4-FFF2-40B4-BE49-F238E27FC236}">
                <a16:creationId xmlns:a16="http://schemas.microsoft.com/office/drawing/2014/main" id="{D706D3EF-A836-44F7-9F9B-2CF615287354}"/>
              </a:ext>
            </a:extLst>
          </p:cNvPr>
          <p:cNvSpPr>
            <a:spLocks noGrp="1"/>
          </p:cNvSpPr>
          <p:nvPr>
            <p:ph idx="1"/>
          </p:nvPr>
        </p:nvSpPr>
        <p:spPr/>
        <p:txBody>
          <a:bodyPr>
            <a:normAutofit fontScale="92500" lnSpcReduction="20000"/>
          </a:bodyPr>
          <a:lstStyle/>
          <a:p>
            <a:pPr algn="just"/>
            <a:r>
              <a:rPr lang="pl-PL" sz="3000" dirty="0"/>
              <a:t>„Dynamika zakupów autobusów gazowych w całej Europie ma charakter wzrostowy.  11% nowo zakupionych autobusów posiadało napęd gazowy.”</a:t>
            </a:r>
          </a:p>
          <a:p>
            <a:pPr algn="just"/>
            <a:r>
              <a:rPr lang="pl-PL" sz="3000" dirty="0"/>
              <a:t>„Zastosowanie do napędu autobusów silników spalinowych zasilanych gazem ziemnym  jest dzięki bardzo dobrym właściwościom tych silników  ze względu na emisję zanieczyszczeń -  rozwiązaniem proekologicznym.”</a:t>
            </a:r>
          </a:p>
          <a:p>
            <a:pPr algn="just"/>
            <a:r>
              <a:rPr lang="pl-PL" sz="3000" dirty="0"/>
              <a:t> „W skali kraju efekt ekologiczny zakupu autobusu elektrycznego wcale nie jest dobry, jeżeli w danym kraju, tak jak w Polsce, nie ma zeroemisyjnej  energetyki.”</a:t>
            </a:r>
          </a:p>
          <a:p>
            <a:pPr marL="0" indent="0" algn="r">
              <a:buNone/>
            </a:pPr>
            <a:r>
              <a:rPr lang="pl-PL" sz="2200" dirty="0"/>
              <a:t>[Raport Izby Gospodarczej Komunikacji Miejskiej o </a:t>
            </a:r>
            <a:r>
              <a:rPr lang="pl-PL" sz="2200" dirty="0" err="1"/>
              <a:t>gazomobilności</a:t>
            </a:r>
            <a:r>
              <a:rPr lang="pl-PL" sz="2200" dirty="0"/>
              <a:t> w komunikacji miejskiej luty 2021 r.]</a:t>
            </a:r>
            <a:endParaRPr lang="pl-PL" dirty="0"/>
          </a:p>
        </p:txBody>
      </p:sp>
      <p:sp>
        <p:nvSpPr>
          <p:cNvPr id="4" name="Symbol zastępczy numeru slajdu 3">
            <a:extLst>
              <a:ext uri="{FF2B5EF4-FFF2-40B4-BE49-F238E27FC236}">
                <a16:creationId xmlns:a16="http://schemas.microsoft.com/office/drawing/2014/main" id="{53777A0D-654D-4171-BD9B-CA947F2FA63E}"/>
              </a:ext>
            </a:extLst>
          </p:cNvPr>
          <p:cNvSpPr>
            <a:spLocks noGrp="1"/>
          </p:cNvSpPr>
          <p:nvPr>
            <p:ph type="sldNum" sz="quarter" idx="12"/>
          </p:nvPr>
        </p:nvSpPr>
        <p:spPr/>
        <p:txBody>
          <a:bodyPr/>
          <a:lstStyle/>
          <a:p>
            <a:fld id="{42D8FA7E-1F84-4941-88FF-B2152BAD4CB5}" type="slidenum">
              <a:rPr lang="pl-PL" smtClean="0"/>
              <a:t>22</a:t>
            </a:fld>
            <a:endParaRPr lang="pl-PL"/>
          </a:p>
        </p:txBody>
      </p:sp>
    </p:spTree>
    <p:extLst>
      <p:ext uri="{BB962C8B-B14F-4D97-AF65-F5344CB8AC3E}">
        <p14:creationId xmlns:p14="http://schemas.microsoft.com/office/powerpoint/2010/main" val="710404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2E5AFF-1636-4872-9C65-2689C5DA5151}"/>
              </a:ext>
            </a:extLst>
          </p:cNvPr>
          <p:cNvSpPr>
            <a:spLocks noGrp="1"/>
          </p:cNvSpPr>
          <p:nvPr>
            <p:ph type="ctrTitle"/>
          </p:nvPr>
        </p:nvSpPr>
        <p:spPr>
          <a:xfrm>
            <a:off x="1691014" y="1122363"/>
            <a:ext cx="8976986" cy="1082218"/>
          </a:xfrm>
        </p:spPr>
        <p:txBody>
          <a:bodyPr/>
          <a:lstStyle/>
          <a:p>
            <a:r>
              <a:rPr lang="pl-PL" dirty="0"/>
              <a:t>Dziękuję za uwagę</a:t>
            </a:r>
          </a:p>
        </p:txBody>
      </p:sp>
      <p:sp>
        <p:nvSpPr>
          <p:cNvPr id="3" name="Podtytuł 2">
            <a:extLst>
              <a:ext uri="{FF2B5EF4-FFF2-40B4-BE49-F238E27FC236}">
                <a16:creationId xmlns:a16="http://schemas.microsoft.com/office/drawing/2014/main" id="{0D7F9226-DC40-46CB-9D52-E69920FA8716}"/>
              </a:ext>
            </a:extLst>
          </p:cNvPr>
          <p:cNvSpPr>
            <a:spLocks noGrp="1"/>
          </p:cNvSpPr>
          <p:nvPr>
            <p:ph type="subTitle" idx="1"/>
          </p:nvPr>
        </p:nvSpPr>
        <p:spPr>
          <a:xfrm>
            <a:off x="1427967" y="2480153"/>
            <a:ext cx="9240033" cy="2777647"/>
          </a:xfrm>
        </p:spPr>
        <p:txBody>
          <a:bodyPr>
            <a:normAutofit/>
          </a:bodyPr>
          <a:lstStyle/>
          <a:p>
            <a:r>
              <a:rPr lang="pl-PL" sz="4000" dirty="0"/>
              <a:t>radca prawny Jędrzej Klatka</a:t>
            </a:r>
          </a:p>
          <a:p>
            <a:r>
              <a:rPr lang="pl-PL" sz="4000" dirty="0">
                <a:hlinkClick r:id="rId2"/>
              </a:rPr>
              <a:t>www.prawotransportowe.pl</a:t>
            </a:r>
            <a:endParaRPr lang="pl-PL" sz="4000" dirty="0"/>
          </a:p>
          <a:p>
            <a:r>
              <a:rPr lang="pl-PL" sz="4000" dirty="0">
                <a:hlinkClick r:id="rId3"/>
              </a:rPr>
              <a:t>J.Klatka@prawotransportowe.pl</a:t>
            </a:r>
            <a:r>
              <a:rPr lang="pl-PL" sz="4000" dirty="0"/>
              <a:t> </a:t>
            </a:r>
          </a:p>
        </p:txBody>
      </p:sp>
    </p:spTree>
    <p:extLst>
      <p:ext uri="{BB962C8B-B14F-4D97-AF65-F5344CB8AC3E}">
        <p14:creationId xmlns:p14="http://schemas.microsoft.com/office/powerpoint/2010/main" val="2022303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F13B84-8869-4664-A4DD-29665240CC9E}"/>
              </a:ext>
            </a:extLst>
          </p:cNvPr>
          <p:cNvSpPr>
            <a:spLocks noGrp="1"/>
          </p:cNvSpPr>
          <p:nvPr>
            <p:ph type="title"/>
          </p:nvPr>
        </p:nvSpPr>
        <p:spPr/>
        <p:txBody>
          <a:bodyPr/>
          <a:lstStyle/>
          <a:p>
            <a:pPr algn="ctr"/>
            <a:r>
              <a:rPr lang="pl-PL" b="1" dirty="0"/>
              <a:t>Okres na jaki są zawierane umowy w publicznym transporcie zbiorowym</a:t>
            </a:r>
          </a:p>
        </p:txBody>
      </p:sp>
      <p:sp>
        <p:nvSpPr>
          <p:cNvPr id="3" name="Symbol zastępczy zawartości 2">
            <a:extLst>
              <a:ext uri="{FF2B5EF4-FFF2-40B4-BE49-F238E27FC236}">
                <a16:creationId xmlns:a16="http://schemas.microsoft.com/office/drawing/2014/main" id="{992A2CCB-D78E-4176-99AC-E9EE7D1A1C0B}"/>
              </a:ext>
            </a:extLst>
          </p:cNvPr>
          <p:cNvSpPr>
            <a:spLocks noGrp="1"/>
          </p:cNvSpPr>
          <p:nvPr>
            <p:ph idx="1"/>
          </p:nvPr>
        </p:nvSpPr>
        <p:spPr/>
        <p:txBody>
          <a:bodyPr/>
          <a:lstStyle/>
          <a:p>
            <a:r>
              <a:rPr lang="pl-PL" sz="4000" dirty="0"/>
              <a:t>„</a:t>
            </a:r>
            <a:r>
              <a:rPr lang="pl-PL" sz="4000" b="0" i="0" u="none" strike="noStrike" dirty="0">
                <a:solidFill>
                  <a:srgbClr val="000000"/>
                </a:solidFill>
                <a:effectLst/>
                <a:latin typeface="Times New Roman" panose="02020603050405020304" pitchFamily="18" charset="0"/>
              </a:rPr>
              <a:t>Umowa jest zawierana na czas oznaczony, nie dłuższy niż </a:t>
            </a:r>
            <a:r>
              <a:rPr lang="pl-PL" sz="4000" b="1" i="0" u="sng" strike="noStrike" dirty="0">
                <a:solidFill>
                  <a:srgbClr val="FF0000"/>
                </a:solidFill>
                <a:effectLst/>
                <a:latin typeface="Times New Roman" panose="02020603050405020304" pitchFamily="18" charset="0"/>
              </a:rPr>
              <a:t>10 lat </a:t>
            </a:r>
            <a:r>
              <a:rPr lang="pl-PL" sz="4000" b="0" i="0" u="none" strike="noStrike" dirty="0">
                <a:solidFill>
                  <a:srgbClr val="000000"/>
                </a:solidFill>
                <a:effectLst/>
                <a:latin typeface="Times New Roman" panose="02020603050405020304" pitchFamily="18" charset="0"/>
              </a:rPr>
              <a:t>- w transporcie drogowym.”</a:t>
            </a:r>
          </a:p>
          <a:p>
            <a:pPr marL="0" indent="0" algn="r">
              <a:buNone/>
            </a:pPr>
            <a:r>
              <a:rPr lang="pl-PL" sz="2000" dirty="0">
                <a:solidFill>
                  <a:srgbClr val="000000"/>
                </a:solidFill>
                <a:latin typeface="Times New Roman" panose="02020603050405020304" pitchFamily="18" charset="0"/>
              </a:rPr>
              <a:t>[art. 25 ust. 2 pkt 1 ustawy </a:t>
            </a:r>
            <a:r>
              <a:rPr lang="pl-PL" sz="2000" b="0" i="0" u="none" strike="noStrike" dirty="0">
                <a:solidFill>
                  <a:srgbClr val="333333"/>
                </a:solidFill>
                <a:effectLst/>
                <a:latin typeface="Open Sans"/>
              </a:rPr>
              <a:t>Ustawa z dnia 16 grudnia 2010 r. o publicznym transporcie zbiorowym (</a:t>
            </a:r>
            <a:r>
              <a:rPr lang="pl-PL" sz="2000" b="0" i="0" u="none" strike="noStrike" dirty="0" err="1">
                <a:solidFill>
                  <a:srgbClr val="333333"/>
                </a:solidFill>
                <a:effectLst/>
                <a:latin typeface="Open Sans"/>
              </a:rPr>
              <a:t>t.j</a:t>
            </a:r>
            <a:r>
              <a:rPr lang="pl-PL" sz="2000" b="0" i="0" u="none" strike="noStrike" dirty="0">
                <a:solidFill>
                  <a:srgbClr val="333333"/>
                </a:solidFill>
                <a:effectLst/>
                <a:latin typeface="Open Sans"/>
              </a:rPr>
              <a:t>. Dz. U. z 2020 r. poz. 1944 z późn. zm.]</a:t>
            </a:r>
            <a:endParaRPr lang="pl-PL" sz="2000" b="0" i="0" u="none" strike="noStrike" dirty="0">
              <a:solidFill>
                <a:srgbClr val="000000"/>
              </a:solidFill>
              <a:effectLst/>
              <a:latin typeface="Times New Roman" panose="02020603050405020304" pitchFamily="18" charset="0"/>
            </a:endParaRPr>
          </a:p>
        </p:txBody>
      </p:sp>
      <p:sp>
        <p:nvSpPr>
          <p:cNvPr id="4" name="Symbol zastępczy numeru slajdu 3">
            <a:extLst>
              <a:ext uri="{FF2B5EF4-FFF2-40B4-BE49-F238E27FC236}">
                <a16:creationId xmlns:a16="http://schemas.microsoft.com/office/drawing/2014/main" id="{616445F9-BDEC-44BC-B8C0-F15F8629DD71}"/>
              </a:ext>
            </a:extLst>
          </p:cNvPr>
          <p:cNvSpPr>
            <a:spLocks noGrp="1"/>
          </p:cNvSpPr>
          <p:nvPr>
            <p:ph type="sldNum" sz="quarter" idx="12"/>
          </p:nvPr>
        </p:nvSpPr>
        <p:spPr/>
        <p:txBody>
          <a:bodyPr/>
          <a:lstStyle/>
          <a:p>
            <a:fld id="{42D8FA7E-1F84-4941-88FF-B2152BAD4CB5}" type="slidenum">
              <a:rPr lang="pl-PL" smtClean="0"/>
              <a:t>3</a:t>
            </a:fld>
            <a:endParaRPr lang="pl-PL"/>
          </a:p>
        </p:txBody>
      </p:sp>
    </p:spTree>
    <p:extLst>
      <p:ext uri="{BB962C8B-B14F-4D97-AF65-F5344CB8AC3E}">
        <p14:creationId xmlns:p14="http://schemas.microsoft.com/office/powerpoint/2010/main" val="1289711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DFB831-66F8-44DB-B5DD-078CF9AAEF08}"/>
              </a:ext>
            </a:extLst>
          </p:cNvPr>
          <p:cNvSpPr>
            <a:spLocks noGrp="1"/>
          </p:cNvSpPr>
          <p:nvPr>
            <p:ph type="title"/>
          </p:nvPr>
        </p:nvSpPr>
        <p:spPr/>
        <p:txBody>
          <a:bodyPr/>
          <a:lstStyle/>
          <a:p>
            <a:pPr algn="ctr"/>
            <a:r>
              <a:rPr lang="pl-PL" b="1" dirty="0"/>
              <a:t>Okres na jaki są zawierane umowy w publicznym transporcie zbiorowym</a:t>
            </a:r>
            <a:endParaRPr lang="pl-PL" dirty="0"/>
          </a:p>
        </p:txBody>
      </p:sp>
      <p:sp>
        <p:nvSpPr>
          <p:cNvPr id="3" name="Symbol zastępczy zawartości 2">
            <a:extLst>
              <a:ext uri="{FF2B5EF4-FFF2-40B4-BE49-F238E27FC236}">
                <a16:creationId xmlns:a16="http://schemas.microsoft.com/office/drawing/2014/main" id="{2D48020F-4A1A-41CD-976F-4EF37762181E}"/>
              </a:ext>
            </a:extLst>
          </p:cNvPr>
          <p:cNvSpPr>
            <a:spLocks noGrp="1"/>
          </p:cNvSpPr>
          <p:nvPr>
            <p:ph idx="1"/>
          </p:nvPr>
        </p:nvSpPr>
        <p:spPr/>
        <p:txBody>
          <a:bodyPr>
            <a:normAutofit/>
          </a:bodyPr>
          <a:lstStyle/>
          <a:p>
            <a:pPr algn="just">
              <a:buFont typeface="Wingdings" panose="05000000000000000000" pitchFamily="2" charset="2"/>
              <a:buChar char="Ø"/>
            </a:pPr>
            <a:r>
              <a:rPr lang="pl-PL" sz="3600" dirty="0"/>
              <a:t> </a:t>
            </a:r>
            <a:r>
              <a:rPr lang="pl-PL" sz="3600" i="1" dirty="0"/>
              <a:t>oferty przewoźników </a:t>
            </a:r>
            <a:r>
              <a:rPr lang="pl-PL" sz="3600" i="1" dirty="0" err="1"/>
              <a:t>sa</a:t>
            </a:r>
            <a:r>
              <a:rPr lang="pl-PL" sz="3600" i="1" dirty="0"/>
              <a:t> najtańsze w przetargach na 8 do 10 lat ponieważ dopiero taki długi okres umowy pozwala przewoźnikom całkowicie zamortyzować koszty zakupu nowego autobusu</a:t>
            </a:r>
            <a:endParaRPr lang="pl-PL" sz="3600" dirty="0"/>
          </a:p>
        </p:txBody>
      </p:sp>
      <p:sp>
        <p:nvSpPr>
          <p:cNvPr id="4" name="Symbol zastępczy numeru slajdu 3">
            <a:extLst>
              <a:ext uri="{FF2B5EF4-FFF2-40B4-BE49-F238E27FC236}">
                <a16:creationId xmlns:a16="http://schemas.microsoft.com/office/drawing/2014/main" id="{86699F22-CB77-44CB-8060-6A5FE396A8EE}"/>
              </a:ext>
            </a:extLst>
          </p:cNvPr>
          <p:cNvSpPr>
            <a:spLocks noGrp="1"/>
          </p:cNvSpPr>
          <p:nvPr>
            <p:ph type="sldNum" sz="quarter" idx="12"/>
          </p:nvPr>
        </p:nvSpPr>
        <p:spPr/>
        <p:txBody>
          <a:bodyPr/>
          <a:lstStyle/>
          <a:p>
            <a:fld id="{42D8FA7E-1F84-4941-88FF-B2152BAD4CB5}" type="slidenum">
              <a:rPr lang="pl-PL" smtClean="0"/>
              <a:t>4</a:t>
            </a:fld>
            <a:endParaRPr lang="pl-PL"/>
          </a:p>
        </p:txBody>
      </p:sp>
    </p:spTree>
    <p:extLst>
      <p:ext uri="{BB962C8B-B14F-4D97-AF65-F5344CB8AC3E}">
        <p14:creationId xmlns:p14="http://schemas.microsoft.com/office/powerpoint/2010/main" val="2739036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7983CA-37CC-4D77-B7C4-2CC68FAE620C}"/>
              </a:ext>
            </a:extLst>
          </p:cNvPr>
          <p:cNvSpPr>
            <a:spLocks noGrp="1"/>
          </p:cNvSpPr>
          <p:nvPr>
            <p:ph type="title"/>
          </p:nvPr>
        </p:nvSpPr>
        <p:spPr>
          <a:xfrm>
            <a:off x="838200" y="365125"/>
            <a:ext cx="10515600" cy="727695"/>
          </a:xfrm>
        </p:spPr>
        <p:txBody>
          <a:bodyPr/>
          <a:lstStyle/>
          <a:p>
            <a:pPr algn="ctr"/>
            <a:r>
              <a:rPr lang="pl-PL" b="1" dirty="0"/>
              <a:t>Wymagania postawione przez Związek</a:t>
            </a:r>
          </a:p>
        </p:txBody>
      </p:sp>
      <p:sp>
        <p:nvSpPr>
          <p:cNvPr id="3" name="Symbol zastępczy zawartości 2">
            <a:extLst>
              <a:ext uri="{FF2B5EF4-FFF2-40B4-BE49-F238E27FC236}">
                <a16:creationId xmlns:a16="http://schemas.microsoft.com/office/drawing/2014/main" id="{2BF6B45B-7A6B-49DB-A189-8BB429585B71}"/>
              </a:ext>
            </a:extLst>
          </p:cNvPr>
          <p:cNvSpPr>
            <a:spLocks noGrp="1"/>
          </p:cNvSpPr>
          <p:nvPr>
            <p:ph idx="1"/>
          </p:nvPr>
        </p:nvSpPr>
        <p:spPr>
          <a:xfrm>
            <a:off x="838200" y="1092820"/>
            <a:ext cx="10515600" cy="5084143"/>
          </a:xfrm>
        </p:spPr>
        <p:txBody>
          <a:bodyPr>
            <a:normAutofit fontScale="92500" lnSpcReduction="10000"/>
          </a:bodyPr>
          <a:lstStyle/>
          <a:p>
            <a:pPr algn="just"/>
            <a:r>
              <a:rPr lang="pl-PL" dirty="0"/>
              <a:t>co najmniej 80% autobusów, czyli nie mniej niż 17 autobusów, ma być autobusami </a:t>
            </a:r>
            <a:r>
              <a:rPr lang="pl-PL" b="1" dirty="0"/>
              <a:t>zasilanymi paliwami alternatywnymi </a:t>
            </a:r>
            <a:r>
              <a:rPr lang="pl-PL" dirty="0"/>
              <a:t>zgodnie z definicją podaną w art. 2 pkt 11 ustawy z dnia 11 stycznia 2018r. o elektromobilności i paliwach alternatywnych (t. j. Dz. U. z 2019r. poz. 1124); pozostałe autobusy, to autobusy, w których emisja spalin ma odpowiadać normom co najmniej Euro 6 </a:t>
            </a:r>
            <a:r>
              <a:rPr lang="pl-PL" sz="2000" dirty="0"/>
              <a:t>[pkt. 9.1.3 SIWZ z 30.11.2020 r.]</a:t>
            </a:r>
          </a:p>
          <a:p>
            <a:pPr algn="just"/>
            <a:r>
              <a:rPr lang="pl-PL" b="1" dirty="0"/>
              <a:t>paliwa alternatywne </a:t>
            </a:r>
            <a:r>
              <a:rPr lang="pl-PL" dirty="0"/>
              <a:t>- paliwa lub energię elektryczną wykorzystywane do napędu silników pojazdów samochodowych lub jednostek pływających stanowiące substytut dla paliw pochodzących z ropy naftowej lub otrzymywanych w procesach jej przetwórstwa, w szczególności energię elektryczną, wodór, biopaliwa ciekłe, paliwa syntetyczne i parafinowe, sprężony gaz ziemny (CNG), w tym pochodzący z </a:t>
            </a:r>
            <a:r>
              <a:rPr lang="pl-PL" dirty="0" err="1"/>
              <a:t>biometanu</a:t>
            </a:r>
            <a:r>
              <a:rPr lang="pl-PL" dirty="0"/>
              <a:t>, skroplony gaz ziemny (LNG), w tym pochodzący z </a:t>
            </a:r>
            <a:r>
              <a:rPr lang="pl-PL" dirty="0" err="1"/>
              <a:t>biometanu</a:t>
            </a:r>
            <a:r>
              <a:rPr lang="pl-PL" dirty="0"/>
              <a:t>, lub gaz płynny (LPG) </a:t>
            </a:r>
          </a:p>
          <a:p>
            <a:pPr marL="0" indent="0" algn="r">
              <a:buNone/>
            </a:pPr>
            <a:r>
              <a:rPr lang="pl-PL" sz="2100" dirty="0"/>
              <a:t>[art. 2 pkt 11 ustawy z dnia 11 stycznia 2018r. o elektromobilności i paliwach alternatywnych [</a:t>
            </a:r>
          </a:p>
        </p:txBody>
      </p:sp>
      <p:sp>
        <p:nvSpPr>
          <p:cNvPr id="4" name="Symbol zastępczy numeru slajdu 3">
            <a:extLst>
              <a:ext uri="{FF2B5EF4-FFF2-40B4-BE49-F238E27FC236}">
                <a16:creationId xmlns:a16="http://schemas.microsoft.com/office/drawing/2014/main" id="{0CD7A2F3-1E10-45E8-A005-F9A34FCE43A8}"/>
              </a:ext>
            </a:extLst>
          </p:cNvPr>
          <p:cNvSpPr>
            <a:spLocks noGrp="1"/>
          </p:cNvSpPr>
          <p:nvPr>
            <p:ph type="sldNum" sz="quarter" idx="12"/>
          </p:nvPr>
        </p:nvSpPr>
        <p:spPr/>
        <p:txBody>
          <a:bodyPr/>
          <a:lstStyle/>
          <a:p>
            <a:fld id="{42D8FA7E-1F84-4941-88FF-B2152BAD4CB5}" type="slidenum">
              <a:rPr lang="pl-PL" smtClean="0"/>
              <a:t>5</a:t>
            </a:fld>
            <a:endParaRPr lang="pl-PL"/>
          </a:p>
        </p:txBody>
      </p:sp>
    </p:spTree>
    <p:extLst>
      <p:ext uri="{BB962C8B-B14F-4D97-AF65-F5344CB8AC3E}">
        <p14:creationId xmlns:p14="http://schemas.microsoft.com/office/powerpoint/2010/main" val="3852095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3A3F59-E2BB-4E14-9D86-B247CCF1A8C1}"/>
              </a:ext>
            </a:extLst>
          </p:cNvPr>
          <p:cNvSpPr>
            <a:spLocks noGrp="1"/>
          </p:cNvSpPr>
          <p:nvPr>
            <p:ph type="title"/>
          </p:nvPr>
        </p:nvSpPr>
        <p:spPr>
          <a:xfrm>
            <a:off x="713678" y="365126"/>
            <a:ext cx="10640121" cy="1530581"/>
          </a:xfrm>
        </p:spPr>
        <p:txBody>
          <a:bodyPr>
            <a:normAutofit fontScale="90000"/>
          </a:bodyPr>
          <a:lstStyle/>
          <a:p>
            <a:pPr algn="ctr"/>
            <a:r>
              <a:rPr lang="pl-PL" b="1" dirty="0">
                <a:solidFill>
                  <a:srgbClr val="000000"/>
                </a:solidFill>
                <a:latin typeface="Times New Roman" panose="02020603050405020304" pitchFamily="18" charset="0"/>
              </a:rPr>
              <a:t>Dyrektywa 2014/94/UE z 22.10.2014 r.</a:t>
            </a:r>
            <a:br>
              <a:rPr lang="pl-PL" b="0" i="0" u="none" strike="noStrike" dirty="0">
                <a:solidFill>
                  <a:srgbClr val="000000"/>
                </a:solidFill>
                <a:effectLst/>
                <a:latin typeface="Times New Roman" panose="02020603050405020304" pitchFamily="18" charset="0"/>
              </a:rPr>
            </a:br>
            <a:r>
              <a:rPr lang="pl-PL" b="1" i="0" u="none" strike="noStrike" dirty="0">
                <a:solidFill>
                  <a:srgbClr val="000000"/>
                </a:solidFill>
                <a:effectLst/>
                <a:latin typeface="Times New Roman" panose="02020603050405020304" pitchFamily="18" charset="0"/>
              </a:rPr>
              <a:t>w sprawie rozwoju infrastruktury paliw alternatywnych</a:t>
            </a:r>
            <a:endParaRPr lang="pl-PL" b="1" dirty="0"/>
          </a:p>
        </p:txBody>
      </p:sp>
      <p:sp>
        <p:nvSpPr>
          <p:cNvPr id="3" name="Symbol zastępczy zawartości 2">
            <a:extLst>
              <a:ext uri="{FF2B5EF4-FFF2-40B4-BE49-F238E27FC236}">
                <a16:creationId xmlns:a16="http://schemas.microsoft.com/office/drawing/2014/main" id="{6378234B-D597-42B5-A48F-5043D8798530}"/>
              </a:ext>
            </a:extLst>
          </p:cNvPr>
          <p:cNvSpPr>
            <a:spLocks noGrp="1"/>
          </p:cNvSpPr>
          <p:nvPr>
            <p:ph idx="1"/>
          </p:nvPr>
        </p:nvSpPr>
        <p:spPr>
          <a:xfrm>
            <a:off x="802888" y="2074127"/>
            <a:ext cx="10550912" cy="4102836"/>
          </a:xfrm>
        </p:spPr>
        <p:txBody>
          <a:bodyPr>
            <a:normAutofit fontScale="85000" lnSpcReduction="20000"/>
          </a:bodyPr>
          <a:lstStyle/>
          <a:p>
            <a:pPr algn="l"/>
            <a:r>
              <a:rPr lang="pl-PL" b="0" i="0" u="none" strike="noStrike" dirty="0">
                <a:solidFill>
                  <a:srgbClr val="000000"/>
                </a:solidFill>
                <a:effectLst/>
                <a:latin typeface="Times New Roman" panose="02020603050405020304" pitchFamily="18" charset="0"/>
              </a:rPr>
              <a:t>"</a:t>
            </a:r>
            <a:r>
              <a:rPr lang="pl-PL" b="1" i="0" u="none" strike="noStrike" dirty="0">
                <a:solidFill>
                  <a:srgbClr val="000000"/>
                </a:solidFill>
                <a:effectLst/>
                <a:latin typeface="Times New Roman" panose="02020603050405020304" pitchFamily="18" charset="0"/>
              </a:rPr>
              <a:t>paliwa alternatywne</a:t>
            </a:r>
            <a:r>
              <a:rPr lang="pl-PL" b="0" i="0" u="none" strike="noStrike" dirty="0">
                <a:solidFill>
                  <a:srgbClr val="000000"/>
                </a:solidFill>
                <a:effectLst/>
                <a:latin typeface="Times New Roman" panose="02020603050405020304" pitchFamily="18" charset="0"/>
              </a:rPr>
              <a:t>" oznaczają paliwa lub źródła energii, które służą, przynajmniej częściowo, jako substytut dla pochodzących z surowej ropy naftowej źródeł energii w transporcie i które mogą potencjalnie przyczynić się do dekarbonizacji transportu i poprawy ekologiczności sektora transportu. Obejmują one między innymi:</a:t>
            </a:r>
          </a:p>
          <a:p>
            <a:pPr marL="0" indent="0" algn="l">
              <a:buNone/>
            </a:pPr>
            <a:r>
              <a:rPr lang="pl-PL" b="0" i="0" u="none" strike="noStrike" dirty="0">
                <a:solidFill>
                  <a:srgbClr val="000000"/>
                </a:solidFill>
                <a:effectLst/>
                <a:latin typeface="Times New Roman" panose="02020603050405020304" pitchFamily="18" charset="0"/>
              </a:rPr>
              <a:t>- energię elektryczną,</a:t>
            </a:r>
          </a:p>
          <a:p>
            <a:pPr marL="0" indent="0" algn="l">
              <a:buNone/>
            </a:pPr>
            <a:r>
              <a:rPr lang="pl-PL" b="0" i="0" u="none" strike="noStrike" dirty="0">
                <a:solidFill>
                  <a:srgbClr val="000000"/>
                </a:solidFill>
                <a:effectLst/>
                <a:latin typeface="Times New Roman" panose="02020603050405020304" pitchFamily="18" charset="0"/>
              </a:rPr>
              <a:t>- wodór,</a:t>
            </a:r>
          </a:p>
          <a:p>
            <a:pPr marL="0" indent="0" algn="l">
              <a:buNone/>
            </a:pPr>
            <a:r>
              <a:rPr lang="pl-PL" b="0" i="0" u="none" strike="noStrike" dirty="0">
                <a:solidFill>
                  <a:srgbClr val="000000"/>
                </a:solidFill>
                <a:effectLst/>
                <a:latin typeface="Times New Roman" panose="02020603050405020304" pitchFamily="18" charset="0"/>
              </a:rPr>
              <a:t>- biopaliwa zdefiniowane w </a:t>
            </a:r>
            <a:r>
              <a:rPr lang="pl-PL" b="0" i="0" u="none" strike="noStrike" dirty="0">
                <a:solidFill>
                  <a:srgbClr val="1B7AB8"/>
                </a:solidFill>
                <a:effectLst/>
                <a:latin typeface="Times New Roman" panose="02020603050405020304" pitchFamily="18" charset="0"/>
                <a:hlinkClick r:id="rId2"/>
              </a:rPr>
              <a:t>art. 2 lit. i)</a:t>
            </a:r>
            <a:r>
              <a:rPr lang="pl-PL" b="0" i="0" u="none" strike="noStrike" dirty="0">
                <a:solidFill>
                  <a:srgbClr val="000000"/>
                </a:solidFill>
                <a:effectLst/>
                <a:latin typeface="Times New Roman" panose="02020603050405020304" pitchFamily="18" charset="0"/>
              </a:rPr>
              <a:t> dyrektywy 2009/28/WE,</a:t>
            </a:r>
          </a:p>
          <a:p>
            <a:pPr marL="0" indent="0" algn="l">
              <a:buNone/>
            </a:pPr>
            <a:r>
              <a:rPr lang="pl-PL" b="0" i="0" u="none" strike="noStrike" dirty="0">
                <a:solidFill>
                  <a:srgbClr val="000000"/>
                </a:solidFill>
                <a:effectLst/>
                <a:latin typeface="Times New Roman" panose="02020603050405020304" pitchFamily="18" charset="0"/>
              </a:rPr>
              <a:t>- paliwa syntetyczne i parafinowe,</a:t>
            </a:r>
          </a:p>
          <a:p>
            <a:pPr marL="0" indent="0" algn="l">
              <a:buNone/>
            </a:pPr>
            <a:r>
              <a:rPr lang="pl-PL" b="1" i="0" u="none" strike="noStrike" dirty="0">
                <a:solidFill>
                  <a:srgbClr val="FF0000"/>
                </a:solidFill>
                <a:effectLst/>
                <a:latin typeface="Times New Roman" panose="02020603050405020304" pitchFamily="18" charset="0"/>
              </a:rPr>
              <a:t>- gaz ziemny, w tym </a:t>
            </a:r>
            <a:r>
              <a:rPr lang="pl-PL" b="1" i="0" u="none" strike="noStrike" dirty="0" err="1">
                <a:solidFill>
                  <a:srgbClr val="FF0000"/>
                </a:solidFill>
                <a:effectLst/>
                <a:latin typeface="Times New Roman" panose="02020603050405020304" pitchFamily="18" charset="0"/>
              </a:rPr>
              <a:t>biometan</a:t>
            </a:r>
            <a:r>
              <a:rPr lang="pl-PL" b="1" i="0" u="none" strike="noStrike" dirty="0">
                <a:solidFill>
                  <a:srgbClr val="FF0000"/>
                </a:solidFill>
                <a:effectLst/>
                <a:latin typeface="Times New Roman" panose="02020603050405020304" pitchFamily="18" charset="0"/>
              </a:rPr>
              <a:t>, w postaci gazowej (sprężony gaz ziemny - CNG) i w postaci ciekłej (skroplony gaz ziemny - LNG), oraz</a:t>
            </a:r>
          </a:p>
          <a:p>
            <a:pPr marL="0" indent="0" algn="l">
              <a:buNone/>
            </a:pPr>
            <a:r>
              <a:rPr lang="pl-PL" b="1" i="0" u="none" strike="noStrike" dirty="0">
                <a:solidFill>
                  <a:srgbClr val="FF0000"/>
                </a:solidFill>
                <a:effectLst/>
                <a:latin typeface="Times New Roman" panose="02020603050405020304" pitchFamily="18" charset="0"/>
              </a:rPr>
              <a:t>- gaz płynny (LPG). </a:t>
            </a:r>
            <a:r>
              <a:rPr lang="pl-PL" b="0" i="0" u="none" strike="noStrike" dirty="0">
                <a:solidFill>
                  <a:srgbClr val="000000"/>
                </a:solidFill>
                <a:effectLst/>
                <a:latin typeface="Times New Roman" panose="02020603050405020304" pitchFamily="18" charset="0"/>
              </a:rPr>
              <a:t>[art. 2 pkt 1]</a:t>
            </a:r>
          </a:p>
          <a:p>
            <a:endParaRPr lang="pl-PL" dirty="0"/>
          </a:p>
        </p:txBody>
      </p:sp>
      <p:sp>
        <p:nvSpPr>
          <p:cNvPr id="4" name="Symbol zastępczy numeru slajdu 3">
            <a:extLst>
              <a:ext uri="{FF2B5EF4-FFF2-40B4-BE49-F238E27FC236}">
                <a16:creationId xmlns:a16="http://schemas.microsoft.com/office/drawing/2014/main" id="{113DE203-B0B3-48AA-9B48-A25B1A123E72}"/>
              </a:ext>
            </a:extLst>
          </p:cNvPr>
          <p:cNvSpPr>
            <a:spLocks noGrp="1"/>
          </p:cNvSpPr>
          <p:nvPr>
            <p:ph type="sldNum" sz="quarter" idx="12"/>
          </p:nvPr>
        </p:nvSpPr>
        <p:spPr/>
        <p:txBody>
          <a:bodyPr/>
          <a:lstStyle/>
          <a:p>
            <a:fld id="{42D8FA7E-1F84-4941-88FF-B2152BAD4CB5}" type="slidenum">
              <a:rPr lang="pl-PL" smtClean="0"/>
              <a:t>6</a:t>
            </a:fld>
            <a:endParaRPr lang="pl-PL"/>
          </a:p>
        </p:txBody>
      </p:sp>
    </p:spTree>
    <p:extLst>
      <p:ext uri="{BB962C8B-B14F-4D97-AF65-F5344CB8AC3E}">
        <p14:creationId xmlns:p14="http://schemas.microsoft.com/office/powerpoint/2010/main" val="446339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7F1EC17E-E6E0-44A3-8583-D750453873CE}"/>
              </a:ext>
            </a:extLst>
          </p:cNvPr>
          <p:cNvSpPr>
            <a:spLocks noGrp="1"/>
          </p:cNvSpPr>
          <p:nvPr>
            <p:ph type="title"/>
          </p:nvPr>
        </p:nvSpPr>
        <p:spPr>
          <a:xfrm>
            <a:off x="838200" y="365125"/>
            <a:ext cx="10515600" cy="2244260"/>
          </a:xfrm>
        </p:spPr>
        <p:txBody>
          <a:bodyPr>
            <a:normAutofit fontScale="90000"/>
          </a:bodyPr>
          <a:lstStyle/>
          <a:p>
            <a:pPr algn="ctr"/>
            <a:r>
              <a:rPr lang="pl-PL" b="1" dirty="0">
                <a:solidFill>
                  <a:srgbClr val="000000"/>
                </a:solidFill>
                <a:latin typeface="Times New Roman" panose="02020603050405020304" pitchFamily="18" charset="0"/>
              </a:rPr>
              <a:t>Dyrektywa 2009/33/WE z 23.04.2009 r.</a:t>
            </a:r>
            <a:br>
              <a:rPr lang="pl-PL" b="0" i="0" u="none" strike="noStrike" dirty="0">
                <a:solidFill>
                  <a:srgbClr val="000000"/>
                </a:solidFill>
                <a:effectLst/>
                <a:latin typeface="Times New Roman" panose="02020603050405020304" pitchFamily="18" charset="0"/>
              </a:rPr>
            </a:br>
            <a:r>
              <a:rPr lang="pl-PL" b="1" i="0" u="none" strike="noStrike" dirty="0">
                <a:solidFill>
                  <a:srgbClr val="000000"/>
                </a:solidFill>
                <a:effectLst/>
                <a:latin typeface="Times New Roman" panose="02020603050405020304" pitchFamily="18" charset="0"/>
              </a:rPr>
              <a:t>w sprawie promowania ekologicznie czystych pojazdów transportu drogowego w celu wsparcia mobilności niskoemisyjnej</a:t>
            </a:r>
            <a:endParaRPr lang="pl-PL" dirty="0"/>
          </a:p>
        </p:txBody>
      </p:sp>
      <p:sp>
        <p:nvSpPr>
          <p:cNvPr id="5" name="Symbol zastępczy zawartości 4">
            <a:extLst>
              <a:ext uri="{FF2B5EF4-FFF2-40B4-BE49-F238E27FC236}">
                <a16:creationId xmlns:a16="http://schemas.microsoft.com/office/drawing/2014/main" id="{101927F8-8D10-4EF1-BC1C-74F81CFBE3FB}"/>
              </a:ext>
            </a:extLst>
          </p:cNvPr>
          <p:cNvSpPr>
            <a:spLocks noGrp="1"/>
          </p:cNvSpPr>
          <p:nvPr>
            <p:ph idx="1"/>
          </p:nvPr>
        </p:nvSpPr>
        <p:spPr>
          <a:xfrm>
            <a:off x="838200" y="2888165"/>
            <a:ext cx="10515600" cy="3288797"/>
          </a:xfrm>
        </p:spPr>
        <p:txBody>
          <a:bodyPr/>
          <a:lstStyle/>
          <a:p>
            <a:pPr algn="just"/>
            <a:r>
              <a:rPr lang="pl-PL" b="0" i="0" u="none" strike="noStrike" dirty="0">
                <a:solidFill>
                  <a:srgbClr val="000000"/>
                </a:solidFill>
                <a:effectLst/>
                <a:latin typeface="Times New Roman" panose="02020603050405020304" pitchFamily="18" charset="0"/>
              </a:rPr>
              <a:t>ma zastosowanie wyłącznie do zamówień, w przypadku których zaproszenie do ubiegania się o zamówienie wysłano </a:t>
            </a:r>
            <a:r>
              <a:rPr lang="pl-PL" b="1" i="0" u="none" strike="noStrike" dirty="0">
                <a:solidFill>
                  <a:srgbClr val="FF0000"/>
                </a:solidFill>
                <a:effectLst/>
                <a:latin typeface="Times New Roman" panose="02020603050405020304" pitchFamily="18" charset="0"/>
              </a:rPr>
              <a:t>po dniu 2 sierpnia 2021 r.</a:t>
            </a:r>
            <a:r>
              <a:rPr lang="pl-PL" b="0" i="0" u="none" strike="noStrike" dirty="0">
                <a:solidFill>
                  <a:srgbClr val="000000"/>
                </a:solidFill>
                <a:effectLst/>
                <a:latin typeface="Times New Roman" panose="02020603050405020304" pitchFamily="18" charset="0"/>
              </a:rPr>
              <a:t> [art. 3 ust. 1]</a:t>
            </a:r>
            <a:endParaRPr lang="pl-PL" dirty="0"/>
          </a:p>
        </p:txBody>
      </p:sp>
      <p:sp>
        <p:nvSpPr>
          <p:cNvPr id="6" name="Symbol zastępczy numeru slajdu 5">
            <a:extLst>
              <a:ext uri="{FF2B5EF4-FFF2-40B4-BE49-F238E27FC236}">
                <a16:creationId xmlns:a16="http://schemas.microsoft.com/office/drawing/2014/main" id="{3139C1D6-C37F-4E3B-BEB6-D7B0828C3BC7}"/>
              </a:ext>
            </a:extLst>
          </p:cNvPr>
          <p:cNvSpPr>
            <a:spLocks noGrp="1"/>
          </p:cNvSpPr>
          <p:nvPr>
            <p:ph type="sldNum" sz="quarter" idx="12"/>
          </p:nvPr>
        </p:nvSpPr>
        <p:spPr/>
        <p:txBody>
          <a:bodyPr/>
          <a:lstStyle/>
          <a:p>
            <a:fld id="{42D8FA7E-1F84-4941-88FF-B2152BAD4CB5}" type="slidenum">
              <a:rPr lang="pl-PL" smtClean="0"/>
              <a:t>7</a:t>
            </a:fld>
            <a:endParaRPr lang="pl-PL"/>
          </a:p>
        </p:txBody>
      </p:sp>
    </p:spTree>
    <p:extLst>
      <p:ext uri="{BB962C8B-B14F-4D97-AF65-F5344CB8AC3E}">
        <p14:creationId xmlns:p14="http://schemas.microsoft.com/office/powerpoint/2010/main" val="109551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85181A-8B97-42AE-BED2-4F4D71554229}"/>
              </a:ext>
            </a:extLst>
          </p:cNvPr>
          <p:cNvSpPr>
            <a:spLocks noGrp="1"/>
          </p:cNvSpPr>
          <p:nvPr>
            <p:ph type="title"/>
          </p:nvPr>
        </p:nvSpPr>
        <p:spPr>
          <a:xfrm>
            <a:off x="638827" y="365125"/>
            <a:ext cx="10714973" cy="1325563"/>
          </a:xfrm>
        </p:spPr>
        <p:txBody>
          <a:bodyPr>
            <a:normAutofit fontScale="90000"/>
          </a:bodyPr>
          <a:lstStyle/>
          <a:p>
            <a:pPr algn="ctr"/>
            <a:r>
              <a:rPr lang="pl-PL" b="1" dirty="0">
                <a:solidFill>
                  <a:srgbClr val="000000"/>
                </a:solidFill>
                <a:latin typeface="Times New Roman" panose="02020603050405020304" pitchFamily="18" charset="0"/>
              </a:rPr>
              <a:t>Ustawa z 11.01. 2018 r. </a:t>
            </a:r>
            <a:r>
              <a:rPr lang="pl-PL" b="1" i="0" u="none" strike="noStrike" dirty="0">
                <a:solidFill>
                  <a:srgbClr val="000000"/>
                </a:solidFill>
                <a:effectLst/>
                <a:latin typeface="Times New Roman" panose="02020603050405020304" pitchFamily="18" charset="0"/>
              </a:rPr>
              <a:t>o elektromobilności i paliwach alternatywnych Dz. U. 2021 r. poz. 110</a:t>
            </a:r>
            <a:endParaRPr lang="pl-PL" dirty="0"/>
          </a:p>
        </p:txBody>
      </p:sp>
      <p:sp>
        <p:nvSpPr>
          <p:cNvPr id="3" name="Symbol zastępczy zawartości 2">
            <a:extLst>
              <a:ext uri="{FF2B5EF4-FFF2-40B4-BE49-F238E27FC236}">
                <a16:creationId xmlns:a16="http://schemas.microsoft.com/office/drawing/2014/main" id="{07196770-EAB0-4D58-A77D-1888C59A3605}"/>
              </a:ext>
            </a:extLst>
          </p:cNvPr>
          <p:cNvSpPr>
            <a:spLocks noGrp="1"/>
          </p:cNvSpPr>
          <p:nvPr>
            <p:ph idx="1"/>
          </p:nvPr>
        </p:nvSpPr>
        <p:spPr/>
        <p:txBody>
          <a:bodyPr>
            <a:normAutofit lnSpcReduction="10000"/>
          </a:bodyPr>
          <a:lstStyle/>
          <a:p>
            <a:pPr algn="just"/>
            <a:r>
              <a:rPr lang="pl-PL" b="0" i="0" u="none" strike="noStrike" dirty="0">
                <a:solidFill>
                  <a:srgbClr val="000000"/>
                </a:solidFill>
                <a:effectLst/>
                <a:latin typeface="Times New Roman" panose="02020603050405020304" pitchFamily="18" charset="0"/>
              </a:rPr>
              <a:t>Umowy zawarte przez jednostki samorządu terytorialnego na wykonywanie zadań publicznych, o których mowa w art. 35 ust. 2 pkt 1, </a:t>
            </a:r>
            <a:r>
              <a:rPr lang="pl-PL" b="1" i="0" u="none" strike="noStrike" dirty="0">
                <a:solidFill>
                  <a:srgbClr val="FF0000"/>
                </a:solidFill>
                <a:effectLst/>
                <a:latin typeface="Times New Roman" panose="02020603050405020304" pitchFamily="18" charset="0"/>
              </a:rPr>
              <a:t>z wyłączeniem publicznego transportu zbiorowego</a:t>
            </a:r>
            <a:r>
              <a:rPr lang="pl-PL" b="0" i="0" u="none" strike="noStrike" dirty="0">
                <a:solidFill>
                  <a:srgbClr val="000000"/>
                </a:solidFill>
                <a:effectLst/>
                <a:latin typeface="Times New Roman" panose="02020603050405020304" pitchFamily="18" charset="0"/>
              </a:rPr>
              <a:t>, wygasają z dniem 31 grudnia 2021 r., jeżeli nie zapewniają wykorzystania pojazdów elektrycznych lub pojazdów napędzanych gazem ziemnym na poziomie określonym w art. 68 ust. 3. [art. 76 ust. 2 ustawy o elektromobilności]</a:t>
            </a:r>
          </a:p>
          <a:p>
            <a:pPr algn="just">
              <a:buFont typeface="Wingdings" panose="05000000000000000000" pitchFamily="2" charset="2"/>
              <a:buChar char="Ø"/>
            </a:pPr>
            <a:r>
              <a:rPr lang="pl-PL" i="1" dirty="0">
                <a:solidFill>
                  <a:srgbClr val="000000"/>
                </a:solidFill>
                <a:latin typeface="Times New Roman" panose="02020603050405020304" pitchFamily="18" charset="0"/>
              </a:rPr>
              <a:t>więc </a:t>
            </a:r>
            <a:r>
              <a:rPr lang="pl-PL" b="1" i="1" u="sng" dirty="0">
                <a:solidFill>
                  <a:srgbClr val="000000"/>
                </a:solidFill>
                <a:latin typeface="Times New Roman" panose="02020603050405020304" pitchFamily="18" charset="0"/>
              </a:rPr>
              <a:t>nie wygasają</a:t>
            </a:r>
            <a:r>
              <a:rPr lang="pl-PL" i="1" dirty="0">
                <a:solidFill>
                  <a:srgbClr val="000000"/>
                </a:solidFill>
                <a:latin typeface="Times New Roman" panose="02020603050405020304" pitchFamily="18" charset="0"/>
              </a:rPr>
              <a:t> umowy zawarte na wykonywanie publicznego transportu zbiorowego, nawet jeżeli w trakcie obowiązywania tych umów zaczną obowiązywać minimalne limity autobusów niskoemisyjnych, których przewoźnik nie będzie spełniał.</a:t>
            </a:r>
            <a:endParaRPr lang="pl-PL" i="1" dirty="0"/>
          </a:p>
        </p:txBody>
      </p:sp>
      <p:sp>
        <p:nvSpPr>
          <p:cNvPr id="4" name="Symbol zastępczy numeru slajdu 3">
            <a:extLst>
              <a:ext uri="{FF2B5EF4-FFF2-40B4-BE49-F238E27FC236}">
                <a16:creationId xmlns:a16="http://schemas.microsoft.com/office/drawing/2014/main" id="{BBDC90D8-A428-418D-95AE-29B9F3F5CAF4}"/>
              </a:ext>
            </a:extLst>
          </p:cNvPr>
          <p:cNvSpPr>
            <a:spLocks noGrp="1"/>
          </p:cNvSpPr>
          <p:nvPr>
            <p:ph type="sldNum" sz="quarter" idx="12"/>
          </p:nvPr>
        </p:nvSpPr>
        <p:spPr/>
        <p:txBody>
          <a:bodyPr/>
          <a:lstStyle/>
          <a:p>
            <a:fld id="{42D8FA7E-1F84-4941-88FF-B2152BAD4CB5}" type="slidenum">
              <a:rPr lang="pl-PL" smtClean="0"/>
              <a:t>8</a:t>
            </a:fld>
            <a:endParaRPr lang="pl-PL"/>
          </a:p>
        </p:txBody>
      </p:sp>
    </p:spTree>
    <p:extLst>
      <p:ext uri="{BB962C8B-B14F-4D97-AF65-F5344CB8AC3E}">
        <p14:creationId xmlns:p14="http://schemas.microsoft.com/office/powerpoint/2010/main" val="609782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A2510B-DDEB-4CD5-835D-E89A228ECC5E}"/>
              </a:ext>
            </a:extLst>
          </p:cNvPr>
          <p:cNvSpPr>
            <a:spLocks noGrp="1"/>
          </p:cNvSpPr>
          <p:nvPr>
            <p:ph type="title"/>
          </p:nvPr>
        </p:nvSpPr>
        <p:spPr>
          <a:xfrm>
            <a:off x="724829" y="365125"/>
            <a:ext cx="10628971" cy="1325563"/>
          </a:xfrm>
        </p:spPr>
        <p:txBody>
          <a:bodyPr>
            <a:normAutofit fontScale="90000"/>
          </a:bodyPr>
          <a:lstStyle/>
          <a:p>
            <a:pPr algn="ctr"/>
            <a:r>
              <a:rPr lang="pl-PL" b="1" dirty="0">
                <a:solidFill>
                  <a:srgbClr val="000000"/>
                </a:solidFill>
                <a:latin typeface="Times New Roman" panose="02020603050405020304" pitchFamily="18" charset="0"/>
              </a:rPr>
              <a:t>Ustawa z 11.01. 2018 r. </a:t>
            </a:r>
            <a:r>
              <a:rPr lang="pl-PL" b="1" i="0" u="none" strike="noStrike" dirty="0">
                <a:solidFill>
                  <a:srgbClr val="000000"/>
                </a:solidFill>
                <a:effectLst/>
                <a:latin typeface="Times New Roman" panose="02020603050405020304" pitchFamily="18" charset="0"/>
              </a:rPr>
              <a:t>o elektromobilności i paliwach alternatywnych Dz. U. 2021 r. poz. 110</a:t>
            </a:r>
            <a:endParaRPr lang="pl-PL" b="1" dirty="0"/>
          </a:p>
        </p:txBody>
      </p:sp>
      <p:sp>
        <p:nvSpPr>
          <p:cNvPr id="3" name="Symbol zastępczy zawartości 2">
            <a:extLst>
              <a:ext uri="{FF2B5EF4-FFF2-40B4-BE49-F238E27FC236}">
                <a16:creationId xmlns:a16="http://schemas.microsoft.com/office/drawing/2014/main" id="{23048140-6174-4436-A23E-76984EA489DF}"/>
              </a:ext>
            </a:extLst>
          </p:cNvPr>
          <p:cNvSpPr>
            <a:spLocks noGrp="1"/>
          </p:cNvSpPr>
          <p:nvPr>
            <p:ph idx="1"/>
          </p:nvPr>
        </p:nvSpPr>
        <p:spPr/>
        <p:txBody>
          <a:bodyPr/>
          <a:lstStyle/>
          <a:p>
            <a:r>
              <a:rPr lang="pl-PL" b="1" dirty="0"/>
              <a:t>tylko jednostki samorządu terytorialnego </a:t>
            </a:r>
            <a:r>
              <a:rPr lang="pl-PL" dirty="0"/>
              <a:t>mają obowiązek wymagać autobusów zeroemisyjnych [art. 36 ust. 1 ustawy o elektromobilności]</a:t>
            </a:r>
          </a:p>
          <a:p>
            <a:r>
              <a:rPr lang="pl-PL" dirty="0"/>
              <a:t> </a:t>
            </a:r>
            <a:r>
              <a:rPr lang="pl-PL" b="1" dirty="0"/>
              <a:t>związek komunalny nie jest jednostką samorządu terytorialnego</a:t>
            </a:r>
          </a:p>
          <a:p>
            <a:pPr marL="0" indent="0" algn="r">
              <a:buNone/>
            </a:pPr>
            <a:r>
              <a:rPr lang="pl-PL" dirty="0"/>
              <a:t>[wyrok NSA z 24.02.2010 r. II FSK 1585/08]</a:t>
            </a:r>
          </a:p>
          <a:p>
            <a:pPr algn="just">
              <a:buFont typeface="Wingdings" panose="05000000000000000000" pitchFamily="2" charset="2"/>
              <a:buChar char="Ø"/>
            </a:pPr>
            <a:r>
              <a:rPr lang="pl-PL" i="1" dirty="0"/>
              <a:t>skoro ZK „KM” w Chrzanowie nie jest jednostką samorządu terytorialnego to nie dotyczy go obowiązek z art. 36 ustawy o elektromobilności </a:t>
            </a:r>
          </a:p>
        </p:txBody>
      </p:sp>
      <p:sp>
        <p:nvSpPr>
          <p:cNvPr id="4" name="Symbol zastępczy numeru slajdu 3">
            <a:extLst>
              <a:ext uri="{FF2B5EF4-FFF2-40B4-BE49-F238E27FC236}">
                <a16:creationId xmlns:a16="http://schemas.microsoft.com/office/drawing/2014/main" id="{CDBC2F01-141C-4C24-9E6E-2ABC4F8B9167}"/>
              </a:ext>
            </a:extLst>
          </p:cNvPr>
          <p:cNvSpPr>
            <a:spLocks noGrp="1"/>
          </p:cNvSpPr>
          <p:nvPr>
            <p:ph type="sldNum" sz="quarter" idx="12"/>
          </p:nvPr>
        </p:nvSpPr>
        <p:spPr/>
        <p:txBody>
          <a:bodyPr/>
          <a:lstStyle/>
          <a:p>
            <a:fld id="{42D8FA7E-1F84-4941-88FF-B2152BAD4CB5}" type="slidenum">
              <a:rPr lang="pl-PL" smtClean="0"/>
              <a:t>9</a:t>
            </a:fld>
            <a:endParaRPr lang="pl-PL"/>
          </a:p>
        </p:txBody>
      </p:sp>
    </p:spTree>
    <p:extLst>
      <p:ext uri="{BB962C8B-B14F-4D97-AF65-F5344CB8AC3E}">
        <p14:creationId xmlns:p14="http://schemas.microsoft.com/office/powerpoint/2010/main" val="255343090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TotalTime>
  <Words>2110</Words>
  <Application>Microsoft Office PowerPoint</Application>
  <PresentationFormat>Panoramiczny</PresentationFormat>
  <Paragraphs>121</Paragraphs>
  <Slides>23</Slides>
  <Notes>1</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23</vt:i4>
      </vt:variant>
    </vt:vector>
  </HeadingPairs>
  <TitlesOfParts>
    <vt:vector size="32" baseType="lpstr">
      <vt:lpstr>-apple-system</vt:lpstr>
      <vt:lpstr>Arial</vt:lpstr>
      <vt:lpstr>Calibri</vt:lpstr>
      <vt:lpstr>Calibri Light</vt:lpstr>
      <vt:lpstr>Open Sans</vt:lpstr>
      <vt:lpstr>Roboto</vt:lpstr>
      <vt:lpstr>Times New Roman</vt:lpstr>
      <vt:lpstr>Wingdings</vt:lpstr>
      <vt:lpstr>Motyw pakietu Office</vt:lpstr>
      <vt:lpstr>Aktualny stan jakości miejskiego transportu zbiorowego organizowanego przez ZKKM w Chrzanowie i perspektywa jego rozwoju w aspekcie transportu zeroemisyjnego </vt:lpstr>
      <vt:lpstr>Okres na jaki są zawierane umowy w publicznym transporcie zbiorowym</vt:lpstr>
      <vt:lpstr>Okres na jaki są zawierane umowy w publicznym transporcie zbiorowym</vt:lpstr>
      <vt:lpstr>Okres na jaki są zawierane umowy w publicznym transporcie zbiorowym</vt:lpstr>
      <vt:lpstr>Wymagania postawione przez Związek</vt:lpstr>
      <vt:lpstr>Dyrektywa 2014/94/UE z 22.10.2014 r. w sprawie rozwoju infrastruktury paliw alternatywnych</vt:lpstr>
      <vt:lpstr>Dyrektywa 2009/33/WE z 23.04.2009 r. w sprawie promowania ekologicznie czystych pojazdów transportu drogowego w celu wsparcia mobilności niskoemisyjnej</vt:lpstr>
      <vt:lpstr>Ustawa z 11.01. 2018 r. o elektromobilności i paliwach alternatywnych Dz. U. 2021 r. poz. 110</vt:lpstr>
      <vt:lpstr>Ustawa z 11.01. 2018 r. o elektromobilności i paliwach alternatywnych Dz. U. 2021 r. poz. 110</vt:lpstr>
      <vt:lpstr>Ustawa z dnia 27.08.2009 r. o finansach publicznych Dz. U. 2021 r. poz. 305.</vt:lpstr>
      <vt:lpstr>Analiza kosztów i korzyści wykorzystywania pojazdów elektrycznych w komunikacji miejskiej</vt:lpstr>
      <vt:lpstr>Białystok 2018 r.</vt:lpstr>
      <vt:lpstr>Bydgoszcz 2018 r.</vt:lpstr>
      <vt:lpstr>Elbląg 2018 r.</vt:lpstr>
      <vt:lpstr>Gdańsk 2018 r. </vt:lpstr>
      <vt:lpstr>Olsztyn 2018 r.</vt:lpstr>
      <vt:lpstr>Poznań 2018 r.</vt:lpstr>
      <vt:lpstr>Pruszków 2020 r.</vt:lpstr>
      <vt:lpstr>Niepewna przyszłość elektromobilności w samorządach</vt:lpstr>
      <vt:lpstr>Popularność autobusów z napędem gazowym</vt:lpstr>
      <vt:lpstr>Raport o gazomobilności w komunikacji miejskiej</vt:lpstr>
      <vt:lpstr>Raport IGKM o gazomobilności w komunikacji miejskiej</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Jędrzej Klatka</dc:creator>
  <cp:lastModifiedBy>Marek Dyszy</cp:lastModifiedBy>
  <cp:revision>18</cp:revision>
  <dcterms:created xsi:type="dcterms:W3CDTF">2021-02-23T09:57:24Z</dcterms:created>
  <dcterms:modified xsi:type="dcterms:W3CDTF">2021-02-24T12:15:38Z</dcterms:modified>
</cp:coreProperties>
</file>